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3.xml" ContentType="application/inkml+xml"/>
  <Override PartName="/ppt/ink/ink4.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5.xml" ContentType="application/inkml+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6.xml" ContentType="application/inkml+xml"/>
  <Override PartName="/ppt/ink/ink7.xml" ContentType="application/inkml+xml"/>
  <Override PartName="/ppt/ink/ink8.xml" ContentType="application/inkml+xml"/>
  <Override PartName="/ppt/ink/ink9.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9" r:id="rId1"/>
  </p:sldMasterIdLst>
  <p:sldIdLst>
    <p:sldId id="256" r:id="rId2"/>
    <p:sldId id="257" r:id="rId3"/>
    <p:sldId id="258" r:id="rId4"/>
    <p:sldId id="260" r:id="rId5"/>
    <p:sldId id="268" r:id="rId6"/>
    <p:sldId id="290" r:id="rId7"/>
    <p:sldId id="269" r:id="rId8"/>
    <p:sldId id="270" r:id="rId9"/>
    <p:sldId id="272" r:id="rId10"/>
    <p:sldId id="271" r:id="rId11"/>
    <p:sldId id="261" r:id="rId12"/>
    <p:sldId id="276" r:id="rId13"/>
    <p:sldId id="275" r:id="rId14"/>
    <p:sldId id="274" r:id="rId15"/>
    <p:sldId id="279" r:id="rId16"/>
    <p:sldId id="277" r:id="rId17"/>
    <p:sldId id="278" r:id="rId18"/>
    <p:sldId id="262" r:id="rId19"/>
    <p:sldId id="282" r:id="rId20"/>
    <p:sldId id="283" r:id="rId21"/>
    <p:sldId id="280" r:id="rId22"/>
    <p:sldId id="281" r:id="rId23"/>
    <p:sldId id="263" r:id="rId24"/>
    <p:sldId id="291" r:id="rId25"/>
    <p:sldId id="284" r:id="rId26"/>
    <p:sldId id="292" r:id="rId27"/>
    <p:sldId id="273" r:id="rId28"/>
    <p:sldId id="286" r:id="rId29"/>
    <p:sldId id="285" r:id="rId30"/>
    <p:sldId id="287" r:id="rId31"/>
    <p:sldId id="288" r:id="rId32"/>
    <p:sldId id="264" r:id="rId33"/>
    <p:sldId id="265" r:id="rId34"/>
    <p:sldId id="266" r:id="rId35"/>
    <p:sldId id="267" r:id="rId36"/>
    <p:sldId id="289"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049" autoAdjust="0"/>
  </p:normalViewPr>
  <p:slideViewPr>
    <p:cSldViewPr snapToGrid="0">
      <p:cViewPr varScale="1">
        <p:scale>
          <a:sx n="85" d="100"/>
          <a:sy n="85" d="100"/>
        </p:scale>
        <p:origin x="147"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4.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96B111-A937-40F1-8182-BF760D0809D6}"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A6781B28-39DF-41EA-B318-1153218DF691}">
      <dgm:prSet custT="1"/>
      <dgm:spPr/>
      <dgm:t>
        <a:bodyPr/>
        <a:lstStyle/>
        <a:p>
          <a:r>
            <a:rPr lang="en-GB" sz="2200" b="1" dirty="0"/>
            <a:t>Security: healthcare institutions often maintain centralized databases that contain sensitive patient information, from medical histories to genetic data. Such treasure troves become prime targets for cyberattacks. With medical records information being more expensive on the black market than credit card details.</a:t>
          </a:r>
          <a:endParaRPr lang="en-US" sz="2200" dirty="0"/>
        </a:p>
      </dgm:t>
    </dgm:pt>
    <dgm:pt modelId="{2A91AFBC-BB9D-4857-BDFA-6D05ED1EEE92}" type="parTrans" cxnId="{233F2814-FF76-446B-ADDA-36181E2BFCA5}">
      <dgm:prSet/>
      <dgm:spPr/>
      <dgm:t>
        <a:bodyPr/>
        <a:lstStyle/>
        <a:p>
          <a:endParaRPr lang="en-US"/>
        </a:p>
      </dgm:t>
    </dgm:pt>
    <dgm:pt modelId="{389D77A7-544A-4D63-ABBC-D96B516FB3CB}" type="sibTrans" cxnId="{233F2814-FF76-446B-ADDA-36181E2BFCA5}">
      <dgm:prSet/>
      <dgm:spPr/>
      <dgm:t>
        <a:bodyPr/>
        <a:lstStyle/>
        <a:p>
          <a:endParaRPr lang="en-US"/>
        </a:p>
      </dgm:t>
    </dgm:pt>
    <dgm:pt modelId="{74464515-7FFE-4004-A9D9-B70A15761502}">
      <dgm:prSet custT="1"/>
      <dgm:spPr/>
      <dgm:t>
        <a:bodyPr/>
        <a:lstStyle/>
        <a:p>
          <a:r>
            <a:rPr lang="en-GB" sz="2400" b="1" dirty="0"/>
            <a:t>Privacy and patient advocacy. patients frequently voice concerns about who has access to their medical records.</a:t>
          </a:r>
          <a:endParaRPr lang="en-US" sz="2400" dirty="0"/>
        </a:p>
      </dgm:t>
    </dgm:pt>
    <dgm:pt modelId="{1FF16789-29E7-4378-9120-E111A0413059}" type="parTrans" cxnId="{5EDF982F-210A-461A-BF3B-4AB041B9D028}">
      <dgm:prSet/>
      <dgm:spPr/>
      <dgm:t>
        <a:bodyPr/>
        <a:lstStyle/>
        <a:p>
          <a:endParaRPr lang="en-US"/>
        </a:p>
      </dgm:t>
    </dgm:pt>
    <dgm:pt modelId="{3F11C562-F321-4E16-AD83-1B577E740233}" type="sibTrans" cxnId="{5EDF982F-210A-461A-BF3B-4AB041B9D028}">
      <dgm:prSet/>
      <dgm:spPr/>
      <dgm:t>
        <a:bodyPr/>
        <a:lstStyle/>
        <a:p>
          <a:endParaRPr lang="en-US"/>
        </a:p>
      </dgm:t>
    </dgm:pt>
    <dgm:pt modelId="{F94A8AF0-93A7-406C-AD1A-F873B976C140}">
      <dgm:prSet custT="1"/>
      <dgm:spPr/>
      <dgm:t>
        <a:bodyPr/>
        <a:lstStyle/>
        <a:p>
          <a:r>
            <a:rPr lang="en-GB" sz="2400" b="1" dirty="0"/>
            <a:t>Interoperability: quality healthcare delivery requires the input of a multidisciplinary team from different branches within the healthcare system, from doctors to pharmacists to lab. scientists, nurses as well as financial managers.</a:t>
          </a:r>
          <a:endParaRPr lang="en-US" sz="2400" dirty="0"/>
        </a:p>
      </dgm:t>
    </dgm:pt>
    <dgm:pt modelId="{013BA901-841F-426C-B4C2-95B099126EBB}" type="parTrans" cxnId="{8BAE3E46-8885-422C-8791-855A672FB6A9}">
      <dgm:prSet/>
      <dgm:spPr/>
      <dgm:t>
        <a:bodyPr/>
        <a:lstStyle/>
        <a:p>
          <a:endParaRPr lang="en-US"/>
        </a:p>
      </dgm:t>
    </dgm:pt>
    <dgm:pt modelId="{372E8D44-3097-4CF4-B7B8-A251442C84B8}" type="sibTrans" cxnId="{8BAE3E46-8885-422C-8791-855A672FB6A9}">
      <dgm:prSet/>
      <dgm:spPr/>
      <dgm:t>
        <a:bodyPr/>
        <a:lstStyle/>
        <a:p>
          <a:endParaRPr lang="en-US"/>
        </a:p>
      </dgm:t>
    </dgm:pt>
    <dgm:pt modelId="{C03A8AF9-16E8-4BE5-B7A4-273A88E03470}">
      <dgm:prSet custT="1"/>
      <dgm:spPr/>
      <dgm:t>
        <a:bodyPr/>
        <a:lstStyle/>
        <a:p>
          <a:r>
            <a:rPr lang="en-GB" sz="2400" b="1" dirty="0"/>
            <a:t>Dependence: critical cases in emergencies, where rapid access to accurate medical information can save lives</a:t>
          </a:r>
          <a:endParaRPr lang="en-US" sz="2400" dirty="0"/>
        </a:p>
      </dgm:t>
    </dgm:pt>
    <dgm:pt modelId="{69E13320-8023-41BF-897B-A7B13C27DDAC}" type="parTrans" cxnId="{48C9C2A1-61D5-4C1B-82A9-87546666D9AD}">
      <dgm:prSet/>
      <dgm:spPr/>
      <dgm:t>
        <a:bodyPr/>
        <a:lstStyle/>
        <a:p>
          <a:endParaRPr lang="en-US"/>
        </a:p>
      </dgm:t>
    </dgm:pt>
    <dgm:pt modelId="{8AE3DF35-B94F-4FC9-B319-6B5175A11072}" type="sibTrans" cxnId="{48C9C2A1-61D5-4C1B-82A9-87546666D9AD}">
      <dgm:prSet/>
      <dgm:spPr/>
      <dgm:t>
        <a:bodyPr/>
        <a:lstStyle/>
        <a:p>
          <a:endParaRPr lang="en-US"/>
        </a:p>
      </dgm:t>
    </dgm:pt>
    <dgm:pt modelId="{7976A961-0395-4FC2-A01C-1A04640FDE0E}" type="pres">
      <dgm:prSet presAssocID="{C896B111-A937-40F1-8182-BF760D0809D6}" presName="root" presStyleCnt="0">
        <dgm:presLayoutVars>
          <dgm:dir/>
          <dgm:resizeHandles val="exact"/>
        </dgm:presLayoutVars>
      </dgm:prSet>
      <dgm:spPr/>
    </dgm:pt>
    <dgm:pt modelId="{4AF8D989-385F-4035-A471-A74299F34ED1}" type="pres">
      <dgm:prSet presAssocID="{C896B111-A937-40F1-8182-BF760D0809D6}" presName="container" presStyleCnt="0">
        <dgm:presLayoutVars>
          <dgm:dir/>
          <dgm:resizeHandles val="exact"/>
        </dgm:presLayoutVars>
      </dgm:prSet>
      <dgm:spPr/>
    </dgm:pt>
    <dgm:pt modelId="{25A2D2DD-3DFA-4C88-A8F5-32A1E115981B}" type="pres">
      <dgm:prSet presAssocID="{A6781B28-39DF-41EA-B318-1153218DF691}" presName="compNode" presStyleCnt="0"/>
      <dgm:spPr/>
    </dgm:pt>
    <dgm:pt modelId="{1A857358-8EF7-445C-AF54-24BD75E08AE5}" type="pres">
      <dgm:prSet presAssocID="{A6781B28-39DF-41EA-B318-1153218DF691}" presName="iconBgRect" presStyleLbl="bgShp" presStyleIdx="0" presStyleCnt="4"/>
      <dgm:spPr/>
    </dgm:pt>
    <dgm:pt modelId="{1097F9BC-ADAE-4651-9128-17F23B0EE516}" type="pres">
      <dgm:prSet presAssocID="{A6781B28-39DF-41EA-B318-1153218DF69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dical"/>
        </a:ext>
      </dgm:extLst>
    </dgm:pt>
    <dgm:pt modelId="{2987BC46-4A6C-487C-A34A-5E76D3769975}" type="pres">
      <dgm:prSet presAssocID="{A6781B28-39DF-41EA-B318-1153218DF691}" presName="spaceRect" presStyleCnt="0"/>
      <dgm:spPr/>
    </dgm:pt>
    <dgm:pt modelId="{A95F4C7E-E3F1-41AE-AE4D-87FC82C191AE}" type="pres">
      <dgm:prSet presAssocID="{A6781B28-39DF-41EA-B318-1153218DF691}" presName="textRect" presStyleLbl="revTx" presStyleIdx="0" presStyleCnt="4" custScaleX="112199" custScaleY="131149" custLinFactNeighborX="415" custLinFactNeighborY="22540">
        <dgm:presLayoutVars>
          <dgm:chMax val="1"/>
          <dgm:chPref val="1"/>
        </dgm:presLayoutVars>
      </dgm:prSet>
      <dgm:spPr/>
    </dgm:pt>
    <dgm:pt modelId="{954F1F70-973D-48AA-8DA4-6C2219954B43}" type="pres">
      <dgm:prSet presAssocID="{389D77A7-544A-4D63-ABBC-D96B516FB3CB}" presName="sibTrans" presStyleLbl="sibTrans2D1" presStyleIdx="0" presStyleCnt="0"/>
      <dgm:spPr/>
    </dgm:pt>
    <dgm:pt modelId="{BD4A6A97-048E-47E7-87AA-435743E68D3F}" type="pres">
      <dgm:prSet presAssocID="{74464515-7FFE-4004-A9D9-B70A15761502}" presName="compNode" presStyleCnt="0"/>
      <dgm:spPr/>
    </dgm:pt>
    <dgm:pt modelId="{03FC70DD-5296-45B6-B616-B21E692860F7}" type="pres">
      <dgm:prSet presAssocID="{74464515-7FFE-4004-A9D9-B70A15761502}" presName="iconBgRect" presStyleLbl="bgShp" presStyleIdx="1" presStyleCnt="4"/>
      <dgm:spPr/>
    </dgm:pt>
    <dgm:pt modelId="{FFF1F965-48B0-48F2-BDB8-1789EDF82B71}" type="pres">
      <dgm:prSet presAssocID="{74464515-7FFE-4004-A9D9-B70A1576150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spital"/>
        </a:ext>
      </dgm:extLst>
    </dgm:pt>
    <dgm:pt modelId="{6B3B6DDB-0181-45BA-AB29-E474DE5444D0}" type="pres">
      <dgm:prSet presAssocID="{74464515-7FFE-4004-A9D9-B70A15761502}" presName="spaceRect" presStyleCnt="0"/>
      <dgm:spPr/>
    </dgm:pt>
    <dgm:pt modelId="{54110092-6FF9-45FD-96AF-A0F607F2F501}" type="pres">
      <dgm:prSet presAssocID="{74464515-7FFE-4004-A9D9-B70A15761502}" presName="textRect" presStyleLbl="revTx" presStyleIdx="1" presStyleCnt="4">
        <dgm:presLayoutVars>
          <dgm:chMax val="1"/>
          <dgm:chPref val="1"/>
        </dgm:presLayoutVars>
      </dgm:prSet>
      <dgm:spPr/>
    </dgm:pt>
    <dgm:pt modelId="{D87BA73F-CAE5-4CBB-9166-90DF39BDBC0F}" type="pres">
      <dgm:prSet presAssocID="{3F11C562-F321-4E16-AD83-1B577E740233}" presName="sibTrans" presStyleLbl="sibTrans2D1" presStyleIdx="0" presStyleCnt="0"/>
      <dgm:spPr/>
    </dgm:pt>
    <dgm:pt modelId="{B4C4FF34-842C-471E-8492-2CFBD322E0AE}" type="pres">
      <dgm:prSet presAssocID="{F94A8AF0-93A7-406C-AD1A-F873B976C140}" presName="compNode" presStyleCnt="0"/>
      <dgm:spPr/>
    </dgm:pt>
    <dgm:pt modelId="{32FFFDA3-F11B-408C-97B8-0DD2312DF16D}" type="pres">
      <dgm:prSet presAssocID="{F94A8AF0-93A7-406C-AD1A-F873B976C140}" presName="iconBgRect" presStyleLbl="bgShp" presStyleIdx="2" presStyleCnt="4"/>
      <dgm:spPr/>
    </dgm:pt>
    <dgm:pt modelId="{C0358A39-70F5-4A31-A613-A72FA011402D}" type="pres">
      <dgm:prSet presAssocID="{F94A8AF0-93A7-406C-AD1A-F873B976C14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tor"/>
        </a:ext>
      </dgm:extLst>
    </dgm:pt>
    <dgm:pt modelId="{4E8FAAC4-603C-40E5-A508-4FB1EEECFF8F}" type="pres">
      <dgm:prSet presAssocID="{F94A8AF0-93A7-406C-AD1A-F873B976C140}" presName="spaceRect" presStyleCnt="0"/>
      <dgm:spPr/>
    </dgm:pt>
    <dgm:pt modelId="{884F6F7D-BAEB-4F0F-990D-0BCF32DFFE5E}" type="pres">
      <dgm:prSet presAssocID="{F94A8AF0-93A7-406C-AD1A-F873B976C140}" presName="textRect" presStyleLbl="revTx" presStyleIdx="2" presStyleCnt="4" custScaleX="103274" custScaleY="115714">
        <dgm:presLayoutVars>
          <dgm:chMax val="1"/>
          <dgm:chPref val="1"/>
        </dgm:presLayoutVars>
      </dgm:prSet>
      <dgm:spPr/>
    </dgm:pt>
    <dgm:pt modelId="{6CDB3479-7D66-4F26-BBF9-7C751205D342}" type="pres">
      <dgm:prSet presAssocID="{372E8D44-3097-4CF4-B7B8-A251442C84B8}" presName="sibTrans" presStyleLbl="sibTrans2D1" presStyleIdx="0" presStyleCnt="0"/>
      <dgm:spPr/>
    </dgm:pt>
    <dgm:pt modelId="{0602724C-8AB4-4C08-8100-B53B38B7C8D1}" type="pres">
      <dgm:prSet presAssocID="{C03A8AF9-16E8-4BE5-B7A4-273A88E03470}" presName="compNode" presStyleCnt="0"/>
      <dgm:spPr/>
    </dgm:pt>
    <dgm:pt modelId="{1AA5697A-5E6D-428B-A773-885CEAAC2389}" type="pres">
      <dgm:prSet presAssocID="{C03A8AF9-16E8-4BE5-B7A4-273A88E03470}" presName="iconBgRect" presStyleLbl="bgShp" presStyleIdx="3" presStyleCnt="4"/>
      <dgm:spPr/>
    </dgm:pt>
    <dgm:pt modelId="{89D16F42-678D-4D7B-9180-DAA5740C4605}" type="pres">
      <dgm:prSet presAssocID="{C03A8AF9-16E8-4BE5-B7A4-273A88E0347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mbulance"/>
        </a:ext>
      </dgm:extLst>
    </dgm:pt>
    <dgm:pt modelId="{C707C582-E2E6-4D03-B0C7-B0A2801AF651}" type="pres">
      <dgm:prSet presAssocID="{C03A8AF9-16E8-4BE5-B7A4-273A88E03470}" presName="spaceRect" presStyleCnt="0"/>
      <dgm:spPr/>
    </dgm:pt>
    <dgm:pt modelId="{699AFD49-D00B-4BAA-BA74-D02F937B0E26}" type="pres">
      <dgm:prSet presAssocID="{C03A8AF9-16E8-4BE5-B7A4-273A88E03470}" presName="textRect" presStyleLbl="revTx" presStyleIdx="3" presStyleCnt="4">
        <dgm:presLayoutVars>
          <dgm:chMax val="1"/>
          <dgm:chPref val="1"/>
        </dgm:presLayoutVars>
      </dgm:prSet>
      <dgm:spPr/>
    </dgm:pt>
  </dgm:ptLst>
  <dgm:cxnLst>
    <dgm:cxn modelId="{138FC512-2C2F-4953-A924-0E6686B04A17}" type="presOf" srcId="{F94A8AF0-93A7-406C-AD1A-F873B976C140}" destId="{884F6F7D-BAEB-4F0F-990D-0BCF32DFFE5E}" srcOrd="0" destOrd="0" presId="urn:microsoft.com/office/officeart/2018/2/layout/IconCircleList"/>
    <dgm:cxn modelId="{233F2814-FF76-446B-ADDA-36181E2BFCA5}" srcId="{C896B111-A937-40F1-8182-BF760D0809D6}" destId="{A6781B28-39DF-41EA-B318-1153218DF691}" srcOrd="0" destOrd="0" parTransId="{2A91AFBC-BB9D-4857-BDFA-6D05ED1EEE92}" sibTransId="{389D77A7-544A-4D63-ABBC-D96B516FB3CB}"/>
    <dgm:cxn modelId="{824DBE23-3499-49A4-AB64-9BB8E5D0A413}" type="presOf" srcId="{372E8D44-3097-4CF4-B7B8-A251442C84B8}" destId="{6CDB3479-7D66-4F26-BBF9-7C751205D342}" srcOrd="0" destOrd="0" presId="urn:microsoft.com/office/officeart/2018/2/layout/IconCircleList"/>
    <dgm:cxn modelId="{5EDF982F-210A-461A-BF3B-4AB041B9D028}" srcId="{C896B111-A937-40F1-8182-BF760D0809D6}" destId="{74464515-7FFE-4004-A9D9-B70A15761502}" srcOrd="1" destOrd="0" parTransId="{1FF16789-29E7-4378-9120-E111A0413059}" sibTransId="{3F11C562-F321-4E16-AD83-1B577E740233}"/>
    <dgm:cxn modelId="{8BAE3E46-8885-422C-8791-855A672FB6A9}" srcId="{C896B111-A937-40F1-8182-BF760D0809D6}" destId="{F94A8AF0-93A7-406C-AD1A-F873B976C140}" srcOrd="2" destOrd="0" parTransId="{013BA901-841F-426C-B4C2-95B099126EBB}" sibTransId="{372E8D44-3097-4CF4-B7B8-A251442C84B8}"/>
    <dgm:cxn modelId="{D2B08671-D306-4771-B205-80347433C9E6}" type="presOf" srcId="{A6781B28-39DF-41EA-B318-1153218DF691}" destId="{A95F4C7E-E3F1-41AE-AE4D-87FC82C191AE}" srcOrd="0" destOrd="0" presId="urn:microsoft.com/office/officeart/2018/2/layout/IconCircleList"/>
    <dgm:cxn modelId="{FD5AF072-297A-411F-BE5A-A175523B7D12}" type="presOf" srcId="{C03A8AF9-16E8-4BE5-B7A4-273A88E03470}" destId="{699AFD49-D00B-4BAA-BA74-D02F937B0E26}" srcOrd="0" destOrd="0" presId="urn:microsoft.com/office/officeart/2018/2/layout/IconCircleList"/>
    <dgm:cxn modelId="{934E3B75-2D8B-401F-A200-36852A9DFD58}" type="presOf" srcId="{C896B111-A937-40F1-8182-BF760D0809D6}" destId="{7976A961-0395-4FC2-A01C-1A04640FDE0E}" srcOrd="0" destOrd="0" presId="urn:microsoft.com/office/officeart/2018/2/layout/IconCircleList"/>
    <dgm:cxn modelId="{0BC06C58-1F09-410D-89A2-86A6F8A6C570}" type="presOf" srcId="{74464515-7FFE-4004-A9D9-B70A15761502}" destId="{54110092-6FF9-45FD-96AF-A0F607F2F501}" srcOrd="0" destOrd="0" presId="urn:microsoft.com/office/officeart/2018/2/layout/IconCircleList"/>
    <dgm:cxn modelId="{48C9C2A1-61D5-4C1B-82A9-87546666D9AD}" srcId="{C896B111-A937-40F1-8182-BF760D0809D6}" destId="{C03A8AF9-16E8-4BE5-B7A4-273A88E03470}" srcOrd="3" destOrd="0" parTransId="{69E13320-8023-41BF-897B-A7B13C27DDAC}" sibTransId="{8AE3DF35-B94F-4FC9-B319-6B5175A11072}"/>
    <dgm:cxn modelId="{7CC1A0D1-F6D4-485A-A533-A2B635142C8D}" type="presOf" srcId="{389D77A7-544A-4D63-ABBC-D96B516FB3CB}" destId="{954F1F70-973D-48AA-8DA4-6C2219954B43}" srcOrd="0" destOrd="0" presId="urn:microsoft.com/office/officeart/2018/2/layout/IconCircleList"/>
    <dgm:cxn modelId="{4BB204EC-90B4-4C72-AAC7-4B81A67C1C5F}" type="presOf" srcId="{3F11C562-F321-4E16-AD83-1B577E740233}" destId="{D87BA73F-CAE5-4CBB-9166-90DF39BDBC0F}" srcOrd="0" destOrd="0" presId="urn:microsoft.com/office/officeart/2018/2/layout/IconCircleList"/>
    <dgm:cxn modelId="{8522FE7E-3CC4-4F68-A407-51D94ED2BBB5}" type="presParOf" srcId="{7976A961-0395-4FC2-A01C-1A04640FDE0E}" destId="{4AF8D989-385F-4035-A471-A74299F34ED1}" srcOrd="0" destOrd="0" presId="urn:microsoft.com/office/officeart/2018/2/layout/IconCircleList"/>
    <dgm:cxn modelId="{5F5647EE-A7B7-4A83-AB6B-D8B6F5F02171}" type="presParOf" srcId="{4AF8D989-385F-4035-A471-A74299F34ED1}" destId="{25A2D2DD-3DFA-4C88-A8F5-32A1E115981B}" srcOrd="0" destOrd="0" presId="urn:microsoft.com/office/officeart/2018/2/layout/IconCircleList"/>
    <dgm:cxn modelId="{F0650520-7C27-4C45-AB51-B99CDB517426}" type="presParOf" srcId="{25A2D2DD-3DFA-4C88-A8F5-32A1E115981B}" destId="{1A857358-8EF7-445C-AF54-24BD75E08AE5}" srcOrd="0" destOrd="0" presId="urn:microsoft.com/office/officeart/2018/2/layout/IconCircleList"/>
    <dgm:cxn modelId="{2B0A6390-CC6F-4A1F-B0C7-8163839C3195}" type="presParOf" srcId="{25A2D2DD-3DFA-4C88-A8F5-32A1E115981B}" destId="{1097F9BC-ADAE-4651-9128-17F23B0EE516}" srcOrd="1" destOrd="0" presId="urn:microsoft.com/office/officeart/2018/2/layout/IconCircleList"/>
    <dgm:cxn modelId="{8F14B019-C48D-422F-970D-5824FE4D8E61}" type="presParOf" srcId="{25A2D2DD-3DFA-4C88-A8F5-32A1E115981B}" destId="{2987BC46-4A6C-487C-A34A-5E76D3769975}" srcOrd="2" destOrd="0" presId="urn:microsoft.com/office/officeart/2018/2/layout/IconCircleList"/>
    <dgm:cxn modelId="{16B5C7AC-5F54-4B2F-9F46-97076936AA0A}" type="presParOf" srcId="{25A2D2DD-3DFA-4C88-A8F5-32A1E115981B}" destId="{A95F4C7E-E3F1-41AE-AE4D-87FC82C191AE}" srcOrd="3" destOrd="0" presId="urn:microsoft.com/office/officeart/2018/2/layout/IconCircleList"/>
    <dgm:cxn modelId="{E48CCC87-DC28-433D-BB37-15E14580407C}" type="presParOf" srcId="{4AF8D989-385F-4035-A471-A74299F34ED1}" destId="{954F1F70-973D-48AA-8DA4-6C2219954B43}" srcOrd="1" destOrd="0" presId="urn:microsoft.com/office/officeart/2018/2/layout/IconCircleList"/>
    <dgm:cxn modelId="{5216AACC-A256-43D8-AE1A-22FC7D20B2A6}" type="presParOf" srcId="{4AF8D989-385F-4035-A471-A74299F34ED1}" destId="{BD4A6A97-048E-47E7-87AA-435743E68D3F}" srcOrd="2" destOrd="0" presId="urn:microsoft.com/office/officeart/2018/2/layout/IconCircleList"/>
    <dgm:cxn modelId="{5A7892F6-7B90-470B-8E71-721784605EAB}" type="presParOf" srcId="{BD4A6A97-048E-47E7-87AA-435743E68D3F}" destId="{03FC70DD-5296-45B6-B616-B21E692860F7}" srcOrd="0" destOrd="0" presId="urn:microsoft.com/office/officeart/2018/2/layout/IconCircleList"/>
    <dgm:cxn modelId="{9BB50966-52B6-4732-B42E-AC75224F502B}" type="presParOf" srcId="{BD4A6A97-048E-47E7-87AA-435743E68D3F}" destId="{FFF1F965-48B0-48F2-BDB8-1789EDF82B71}" srcOrd="1" destOrd="0" presId="urn:microsoft.com/office/officeart/2018/2/layout/IconCircleList"/>
    <dgm:cxn modelId="{816D3FD4-4296-4F7D-BD5A-3CA336CE7025}" type="presParOf" srcId="{BD4A6A97-048E-47E7-87AA-435743E68D3F}" destId="{6B3B6DDB-0181-45BA-AB29-E474DE5444D0}" srcOrd="2" destOrd="0" presId="urn:microsoft.com/office/officeart/2018/2/layout/IconCircleList"/>
    <dgm:cxn modelId="{9DC5BEE9-F070-481B-9AE9-D559953CD3AC}" type="presParOf" srcId="{BD4A6A97-048E-47E7-87AA-435743E68D3F}" destId="{54110092-6FF9-45FD-96AF-A0F607F2F501}" srcOrd="3" destOrd="0" presId="urn:microsoft.com/office/officeart/2018/2/layout/IconCircleList"/>
    <dgm:cxn modelId="{255BFFBD-4029-425C-BB19-67370040BCB1}" type="presParOf" srcId="{4AF8D989-385F-4035-A471-A74299F34ED1}" destId="{D87BA73F-CAE5-4CBB-9166-90DF39BDBC0F}" srcOrd="3" destOrd="0" presId="urn:microsoft.com/office/officeart/2018/2/layout/IconCircleList"/>
    <dgm:cxn modelId="{614F49E5-1443-419E-94E6-6EB0E2FF4549}" type="presParOf" srcId="{4AF8D989-385F-4035-A471-A74299F34ED1}" destId="{B4C4FF34-842C-471E-8492-2CFBD322E0AE}" srcOrd="4" destOrd="0" presId="urn:microsoft.com/office/officeart/2018/2/layout/IconCircleList"/>
    <dgm:cxn modelId="{61E37133-1DBE-4AB0-B22B-1FAFB164D9C2}" type="presParOf" srcId="{B4C4FF34-842C-471E-8492-2CFBD322E0AE}" destId="{32FFFDA3-F11B-408C-97B8-0DD2312DF16D}" srcOrd="0" destOrd="0" presId="urn:microsoft.com/office/officeart/2018/2/layout/IconCircleList"/>
    <dgm:cxn modelId="{FD49D5EB-2AA6-44FF-A92A-2968E528FE19}" type="presParOf" srcId="{B4C4FF34-842C-471E-8492-2CFBD322E0AE}" destId="{C0358A39-70F5-4A31-A613-A72FA011402D}" srcOrd="1" destOrd="0" presId="urn:microsoft.com/office/officeart/2018/2/layout/IconCircleList"/>
    <dgm:cxn modelId="{6DB6EF01-E027-4B47-9845-553A523F7228}" type="presParOf" srcId="{B4C4FF34-842C-471E-8492-2CFBD322E0AE}" destId="{4E8FAAC4-603C-40E5-A508-4FB1EEECFF8F}" srcOrd="2" destOrd="0" presId="urn:microsoft.com/office/officeart/2018/2/layout/IconCircleList"/>
    <dgm:cxn modelId="{07C014EC-2E10-4398-B32A-21A25F12F481}" type="presParOf" srcId="{B4C4FF34-842C-471E-8492-2CFBD322E0AE}" destId="{884F6F7D-BAEB-4F0F-990D-0BCF32DFFE5E}" srcOrd="3" destOrd="0" presId="urn:microsoft.com/office/officeart/2018/2/layout/IconCircleList"/>
    <dgm:cxn modelId="{9DA08D5B-9B26-417B-86B7-F7FD9889DAC6}" type="presParOf" srcId="{4AF8D989-385F-4035-A471-A74299F34ED1}" destId="{6CDB3479-7D66-4F26-BBF9-7C751205D342}" srcOrd="5" destOrd="0" presId="urn:microsoft.com/office/officeart/2018/2/layout/IconCircleList"/>
    <dgm:cxn modelId="{BEDFC649-F4FB-4F8B-8777-A05BE8C0B90F}" type="presParOf" srcId="{4AF8D989-385F-4035-A471-A74299F34ED1}" destId="{0602724C-8AB4-4C08-8100-B53B38B7C8D1}" srcOrd="6" destOrd="0" presId="urn:microsoft.com/office/officeart/2018/2/layout/IconCircleList"/>
    <dgm:cxn modelId="{97B0F506-2DC6-4AA4-B958-E192B44FF9A7}" type="presParOf" srcId="{0602724C-8AB4-4C08-8100-B53B38B7C8D1}" destId="{1AA5697A-5E6D-428B-A773-885CEAAC2389}" srcOrd="0" destOrd="0" presId="urn:microsoft.com/office/officeart/2018/2/layout/IconCircleList"/>
    <dgm:cxn modelId="{ACEAD231-27C9-44B1-868C-928F0F6048EA}" type="presParOf" srcId="{0602724C-8AB4-4C08-8100-B53B38B7C8D1}" destId="{89D16F42-678D-4D7B-9180-DAA5740C4605}" srcOrd="1" destOrd="0" presId="urn:microsoft.com/office/officeart/2018/2/layout/IconCircleList"/>
    <dgm:cxn modelId="{FB360DF3-EEA9-468F-92EE-234F70F3BEC9}" type="presParOf" srcId="{0602724C-8AB4-4C08-8100-B53B38B7C8D1}" destId="{C707C582-E2E6-4D03-B0C7-B0A2801AF651}" srcOrd="2" destOrd="0" presId="urn:microsoft.com/office/officeart/2018/2/layout/IconCircleList"/>
    <dgm:cxn modelId="{904A8067-6F28-45CC-83BA-5E1720009A00}" type="presParOf" srcId="{0602724C-8AB4-4C08-8100-B53B38B7C8D1}" destId="{699AFD49-D00B-4BAA-BA74-D02F937B0E2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C0B962-DE39-42D1-8CEF-656FBDD6CD0A}"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887EC1C-1950-42FB-B3C0-E449AD5028F6}">
      <dgm:prSet/>
      <dgm:spPr/>
      <dgm:t>
        <a:bodyPr/>
        <a:lstStyle/>
        <a:p>
          <a:r>
            <a:rPr lang="en-GB" b="1" dirty="0"/>
            <a:t>Existing research on health data management</a:t>
          </a:r>
          <a:endParaRPr lang="en-US" b="1" dirty="0"/>
        </a:p>
      </dgm:t>
    </dgm:pt>
    <dgm:pt modelId="{8C810904-BE73-4339-8E42-2C934C41E334}" type="parTrans" cxnId="{F3C624F4-56B7-476E-8E6A-8EC87D08367E}">
      <dgm:prSet/>
      <dgm:spPr/>
      <dgm:t>
        <a:bodyPr/>
        <a:lstStyle/>
        <a:p>
          <a:endParaRPr lang="en-US"/>
        </a:p>
      </dgm:t>
    </dgm:pt>
    <dgm:pt modelId="{2DEBCC60-0301-4D54-97B2-9C98B97737F9}" type="sibTrans" cxnId="{F3C624F4-56B7-476E-8E6A-8EC87D08367E}">
      <dgm:prSet/>
      <dgm:spPr/>
      <dgm:t>
        <a:bodyPr/>
        <a:lstStyle/>
        <a:p>
          <a:endParaRPr lang="en-US"/>
        </a:p>
      </dgm:t>
    </dgm:pt>
    <dgm:pt modelId="{6885B1B9-1629-4267-97B0-AF82734F7B65}">
      <dgm:prSet/>
      <dgm:spPr/>
      <dgm:t>
        <a:bodyPr/>
        <a:lstStyle/>
        <a:p>
          <a:r>
            <a:rPr lang="en-GB" b="1" dirty="0"/>
            <a:t>Applications for decentralized health data</a:t>
          </a:r>
          <a:endParaRPr lang="en-US" b="1" dirty="0"/>
        </a:p>
      </dgm:t>
    </dgm:pt>
    <dgm:pt modelId="{F9F2D682-E12D-4017-A882-28C7C7F36609}" type="parTrans" cxnId="{9038BBE6-A72A-4BE0-A17D-E5D8670FE842}">
      <dgm:prSet/>
      <dgm:spPr/>
      <dgm:t>
        <a:bodyPr/>
        <a:lstStyle/>
        <a:p>
          <a:endParaRPr lang="en-US"/>
        </a:p>
      </dgm:t>
    </dgm:pt>
    <dgm:pt modelId="{893672DC-9823-410C-89F5-AB7DAE4F7A9C}" type="sibTrans" cxnId="{9038BBE6-A72A-4BE0-A17D-E5D8670FE842}">
      <dgm:prSet/>
      <dgm:spPr/>
      <dgm:t>
        <a:bodyPr/>
        <a:lstStyle/>
        <a:p>
          <a:endParaRPr lang="en-US"/>
        </a:p>
      </dgm:t>
    </dgm:pt>
    <dgm:pt modelId="{C044EF3A-275A-4D6C-857B-DB9C4A43A80D}">
      <dgm:prSet/>
      <dgm:spPr/>
      <dgm:t>
        <a:bodyPr/>
        <a:lstStyle/>
        <a:p>
          <a:r>
            <a:rPr lang="en-GB" b="1" dirty="0"/>
            <a:t>Current Implementations of blockchain in health data systems</a:t>
          </a:r>
          <a:endParaRPr lang="en-US" b="1" dirty="0"/>
        </a:p>
      </dgm:t>
    </dgm:pt>
    <dgm:pt modelId="{2E1C4DC2-161F-405C-8B04-4AA6C5D9344C}" type="parTrans" cxnId="{49288F05-212C-491C-909D-4EF879A3F866}">
      <dgm:prSet/>
      <dgm:spPr/>
      <dgm:t>
        <a:bodyPr/>
        <a:lstStyle/>
        <a:p>
          <a:endParaRPr lang="en-US"/>
        </a:p>
      </dgm:t>
    </dgm:pt>
    <dgm:pt modelId="{7B0730DA-434B-4294-A15E-E0B7BF47AB6F}" type="sibTrans" cxnId="{49288F05-212C-491C-909D-4EF879A3F866}">
      <dgm:prSet/>
      <dgm:spPr/>
      <dgm:t>
        <a:bodyPr/>
        <a:lstStyle/>
        <a:p>
          <a:endParaRPr lang="en-US"/>
        </a:p>
      </dgm:t>
    </dgm:pt>
    <dgm:pt modelId="{C90A9AA7-0637-4A23-9A15-2EFC3B91225B}" type="pres">
      <dgm:prSet presAssocID="{23C0B962-DE39-42D1-8CEF-656FBDD6CD0A}" presName="root" presStyleCnt="0">
        <dgm:presLayoutVars>
          <dgm:dir/>
          <dgm:resizeHandles val="exact"/>
        </dgm:presLayoutVars>
      </dgm:prSet>
      <dgm:spPr/>
    </dgm:pt>
    <dgm:pt modelId="{F42E5565-3E39-4A53-8AEC-36359623097F}" type="pres">
      <dgm:prSet presAssocID="{2887EC1C-1950-42FB-B3C0-E449AD5028F6}" presName="compNode" presStyleCnt="0"/>
      <dgm:spPr/>
    </dgm:pt>
    <dgm:pt modelId="{EBB7DB4B-651B-4680-8E5D-89B2CF64E1C7}" type="pres">
      <dgm:prSet presAssocID="{2887EC1C-1950-42FB-B3C0-E449AD5028F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1E3A9BF7-0EE6-4B5F-9386-9D3E904D2AF7}" type="pres">
      <dgm:prSet presAssocID="{2887EC1C-1950-42FB-B3C0-E449AD5028F6}" presName="spaceRect" presStyleCnt="0"/>
      <dgm:spPr/>
    </dgm:pt>
    <dgm:pt modelId="{B467B8A0-9059-4073-98E1-F49BEA8EFDC0}" type="pres">
      <dgm:prSet presAssocID="{2887EC1C-1950-42FB-B3C0-E449AD5028F6}" presName="textRect" presStyleLbl="revTx" presStyleIdx="0" presStyleCnt="3">
        <dgm:presLayoutVars>
          <dgm:chMax val="1"/>
          <dgm:chPref val="1"/>
        </dgm:presLayoutVars>
      </dgm:prSet>
      <dgm:spPr/>
    </dgm:pt>
    <dgm:pt modelId="{ACAC8AE8-3D72-432E-B800-09392008913D}" type="pres">
      <dgm:prSet presAssocID="{2DEBCC60-0301-4D54-97B2-9C98B97737F9}" presName="sibTrans" presStyleCnt="0"/>
      <dgm:spPr/>
    </dgm:pt>
    <dgm:pt modelId="{EC2C7244-5CD2-4262-B144-9AC8F746C65C}" type="pres">
      <dgm:prSet presAssocID="{6885B1B9-1629-4267-97B0-AF82734F7B65}" presName="compNode" presStyleCnt="0"/>
      <dgm:spPr/>
    </dgm:pt>
    <dgm:pt modelId="{5DC45944-9307-45FA-A7F5-E19C93063AA0}" type="pres">
      <dgm:prSet presAssocID="{6885B1B9-1629-4267-97B0-AF82734F7B6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4BC9E480-9C39-4859-B493-4D18759A290A}" type="pres">
      <dgm:prSet presAssocID="{6885B1B9-1629-4267-97B0-AF82734F7B65}" presName="spaceRect" presStyleCnt="0"/>
      <dgm:spPr/>
    </dgm:pt>
    <dgm:pt modelId="{BE0F5DEF-669D-47BE-8B5E-EC173239B472}" type="pres">
      <dgm:prSet presAssocID="{6885B1B9-1629-4267-97B0-AF82734F7B65}" presName="textRect" presStyleLbl="revTx" presStyleIdx="1" presStyleCnt="3">
        <dgm:presLayoutVars>
          <dgm:chMax val="1"/>
          <dgm:chPref val="1"/>
        </dgm:presLayoutVars>
      </dgm:prSet>
      <dgm:spPr/>
    </dgm:pt>
    <dgm:pt modelId="{DE45530F-2978-4000-8286-91CD162CE31F}" type="pres">
      <dgm:prSet presAssocID="{893672DC-9823-410C-89F5-AB7DAE4F7A9C}" presName="sibTrans" presStyleCnt="0"/>
      <dgm:spPr/>
    </dgm:pt>
    <dgm:pt modelId="{4F5E22D2-B6BA-4ACE-A18E-5C4D3972AE4D}" type="pres">
      <dgm:prSet presAssocID="{C044EF3A-275A-4D6C-857B-DB9C4A43A80D}" presName="compNode" presStyleCnt="0"/>
      <dgm:spPr/>
    </dgm:pt>
    <dgm:pt modelId="{AF8F9F70-A500-4CB1-A9E2-F5ED30D1398E}" type="pres">
      <dgm:prSet presAssocID="{C044EF3A-275A-4D6C-857B-DB9C4A43A80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E3E2E310-1F34-4D8C-BD2A-BF0345C712B2}" type="pres">
      <dgm:prSet presAssocID="{C044EF3A-275A-4D6C-857B-DB9C4A43A80D}" presName="spaceRect" presStyleCnt="0"/>
      <dgm:spPr/>
    </dgm:pt>
    <dgm:pt modelId="{E35F3B74-42A9-496D-ADD9-99D75A30FEB5}" type="pres">
      <dgm:prSet presAssocID="{C044EF3A-275A-4D6C-857B-DB9C4A43A80D}" presName="textRect" presStyleLbl="revTx" presStyleIdx="2" presStyleCnt="3">
        <dgm:presLayoutVars>
          <dgm:chMax val="1"/>
          <dgm:chPref val="1"/>
        </dgm:presLayoutVars>
      </dgm:prSet>
      <dgm:spPr/>
    </dgm:pt>
  </dgm:ptLst>
  <dgm:cxnLst>
    <dgm:cxn modelId="{49288F05-212C-491C-909D-4EF879A3F866}" srcId="{23C0B962-DE39-42D1-8CEF-656FBDD6CD0A}" destId="{C044EF3A-275A-4D6C-857B-DB9C4A43A80D}" srcOrd="2" destOrd="0" parTransId="{2E1C4DC2-161F-405C-8B04-4AA6C5D9344C}" sibTransId="{7B0730DA-434B-4294-A15E-E0B7BF47AB6F}"/>
    <dgm:cxn modelId="{527A390C-90C8-44A4-90E8-3EE42928258A}" type="presOf" srcId="{2887EC1C-1950-42FB-B3C0-E449AD5028F6}" destId="{B467B8A0-9059-4073-98E1-F49BEA8EFDC0}" srcOrd="0" destOrd="0" presId="urn:microsoft.com/office/officeart/2018/2/layout/IconLabelList"/>
    <dgm:cxn modelId="{94759170-8E77-4F62-8AD2-588EBB0BC766}" type="presOf" srcId="{C044EF3A-275A-4D6C-857B-DB9C4A43A80D}" destId="{E35F3B74-42A9-496D-ADD9-99D75A30FEB5}" srcOrd="0" destOrd="0" presId="urn:microsoft.com/office/officeart/2018/2/layout/IconLabelList"/>
    <dgm:cxn modelId="{926A0093-973E-41D2-AF96-B55F2132ABE2}" type="presOf" srcId="{23C0B962-DE39-42D1-8CEF-656FBDD6CD0A}" destId="{C90A9AA7-0637-4A23-9A15-2EFC3B91225B}" srcOrd="0" destOrd="0" presId="urn:microsoft.com/office/officeart/2018/2/layout/IconLabelList"/>
    <dgm:cxn modelId="{3C9F68E2-03E4-4617-BFF2-A11B4C7D820E}" type="presOf" srcId="{6885B1B9-1629-4267-97B0-AF82734F7B65}" destId="{BE0F5DEF-669D-47BE-8B5E-EC173239B472}" srcOrd="0" destOrd="0" presId="urn:microsoft.com/office/officeart/2018/2/layout/IconLabelList"/>
    <dgm:cxn modelId="{9038BBE6-A72A-4BE0-A17D-E5D8670FE842}" srcId="{23C0B962-DE39-42D1-8CEF-656FBDD6CD0A}" destId="{6885B1B9-1629-4267-97B0-AF82734F7B65}" srcOrd="1" destOrd="0" parTransId="{F9F2D682-E12D-4017-A882-28C7C7F36609}" sibTransId="{893672DC-9823-410C-89F5-AB7DAE4F7A9C}"/>
    <dgm:cxn modelId="{F3C624F4-56B7-476E-8E6A-8EC87D08367E}" srcId="{23C0B962-DE39-42D1-8CEF-656FBDD6CD0A}" destId="{2887EC1C-1950-42FB-B3C0-E449AD5028F6}" srcOrd="0" destOrd="0" parTransId="{8C810904-BE73-4339-8E42-2C934C41E334}" sibTransId="{2DEBCC60-0301-4D54-97B2-9C98B97737F9}"/>
    <dgm:cxn modelId="{FA904067-CEC4-4B5D-8836-F0A85725FF57}" type="presParOf" srcId="{C90A9AA7-0637-4A23-9A15-2EFC3B91225B}" destId="{F42E5565-3E39-4A53-8AEC-36359623097F}" srcOrd="0" destOrd="0" presId="urn:microsoft.com/office/officeart/2018/2/layout/IconLabelList"/>
    <dgm:cxn modelId="{E3116CAD-BB70-443A-A73E-F4F6D180055B}" type="presParOf" srcId="{F42E5565-3E39-4A53-8AEC-36359623097F}" destId="{EBB7DB4B-651B-4680-8E5D-89B2CF64E1C7}" srcOrd="0" destOrd="0" presId="urn:microsoft.com/office/officeart/2018/2/layout/IconLabelList"/>
    <dgm:cxn modelId="{4337C87B-53AB-4C4E-8742-E57997B848D3}" type="presParOf" srcId="{F42E5565-3E39-4A53-8AEC-36359623097F}" destId="{1E3A9BF7-0EE6-4B5F-9386-9D3E904D2AF7}" srcOrd="1" destOrd="0" presId="urn:microsoft.com/office/officeart/2018/2/layout/IconLabelList"/>
    <dgm:cxn modelId="{2049330E-02BF-4A35-B090-9E07F644A9D8}" type="presParOf" srcId="{F42E5565-3E39-4A53-8AEC-36359623097F}" destId="{B467B8A0-9059-4073-98E1-F49BEA8EFDC0}" srcOrd="2" destOrd="0" presId="urn:microsoft.com/office/officeart/2018/2/layout/IconLabelList"/>
    <dgm:cxn modelId="{A2DF3F1F-18F3-4809-A4B5-3C7BDE8C6FF5}" type="presParOf" srcId="{C90A9AA7-0637-4A23-9A15-2EFC3B91225B}" destId="{ACAC8AE8-3D72-432E-B800-09392008913D}" srcOrd="1" destOrd="0" presId="urn:microsoft.com/office/officeart/2018/2/layout/IconLabelList"/>
    <dgm:cxn modelId="{C8953FAB-00CA-4D81-BD6E-97630B2717A6}" type="presParOf" srcId="{C90A9AA7-0637-4A23-9A15-2EFC3B91225B}" destId="{EC2C7244-5CD2-4262-B144-9AC8F746C65C}" srcOrd="2" destOrd="0" presId="urn:microsoft.com/office/officeart/2018/2/layout/IconLabelList"/>
    <dgm:cxn modelId="{B29A499C-CF90-43B8-A80A-A53558473A45}" type="presParOf" srcId="{EC2C7244-5CD2-4262-B144-9AC8F746C65C}" destId="{5DC45944-9307-45FA-A7F5-E19C93063AA0}" srcOrd="0" destOrd="0" presId="urn:microsoft.com/office/officeart/2018/2/layout/IconLabelList"/>
    <dgm:cxn modelId="{E1256C70-1130-459F-971D-992780E85098}" type="presParOf" srcId="{EC2C7244-5CD2-4262-B144-9AC8F746C65C}" destId="{4BC9E480-9C39-4859-B493-4D18759A290A}" srcOrd="1" destOrd="0" presId="urn:microsoft.com/office/officeart/2018/2/layout/IconLabelList"/>
    <dgm:cxn modelId="{399DDA31-B370-4E21-85EB-ED21F7CF1039}" type="presParOf" srcId="{EC2C7244-5CD2-4262-B144-9AC8F746C65C}" destId="{BE0F5DEF-669D-47BE-8B5E-EC173239B472}" srcOrd="2" destOrd="0" presId="urn:microsoft.com/office/officeart/2018/2/layout/IconLabelList"/>
    <dgm:cxn modelId="{9DD59938-0E01-48F5-88E9-95E1503759E5}" type="presParOf" srcId="{C90A9AA7-0637-4A23-9A15-2EFC3B91225B}" destId="{DE45530F-2978-4000-8286-91CD162CE31F}" srcOrd="3" destOrd="0" presId="urn:microsoft.com/office/officeart/2018/2/layout/IconLabelList"/>
    <dgm:cxn modelId="{9148F26A-1BCA-40DF-A96C-32B88AE58251}" type="presParOf" srcId="{C90A9AA7-0637-4A23-9A15-2EFC3B91225B}" destId="{4F5E22D2-B6BA-4ACE-A18E-5C4D3972AE4D}" srcOrd="4" destOrd="0" presId="urn:microsoft.com/office/officeart/2018/2/layout/IconLabelList"/>
    <dgm:cxn modelId="{A455AEDF-4B10-4EA7-8790-0107DEF32687}" type="presParOf" srcId="{4F5E22D2-B6BA-4ACE-A18E-5C4D3972AE4D}" destId="{AF8F9F70-A500-4CB1-A9E2-F5ED30D1398E}" srcOrd="0" destOrd="0" presId="urn:microsoft.com/office/officeart/2018/2/layout/IconLabelList"/>
    <dgm:cxn modelId="{7F2DD078-6C8A-4DB5-A2B6-C247498A5BAD}" type="presParOf" srcId="{4F5E22D2-B6BA-4ACE-A18E-5C4D3972AE4D}" destId="{E3E2E310-1F34-4D8C-BD2A-BF0345C712B2}" srcOrd="1" destOrd="0" presId="urn:microsoft.com/office/officeart/2018/2/layout/IconLabelList"/>
    <dgm:cxn modelId="{D7EDE28B-0D76-4A6A-86B1-8C8DEF253242}" type="presParOf" srcId="{4F5E22D2-B6BA-4ACE-A18E-5C4D3972AE4D}" destId="{E35F3B74-42A9-496D-ADD9-99D75A30FEB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F6F8C5-6433-4FDB-AC5C-26D620520F42}"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96434F7B-9995-4CAD-A448-7D5B515DC468}">
      <dgm:prSet custT="1"/>
      <dgm:spPr/>
      <dgm:t>
        <a:bodyPr/>
        <a:lstStyle/>
        <a:p>
          <a:r>
            <a:rPr lang="en-GB" sz="2400" b="1" dirty="0"/>
            <a:t>Clinical trials: clinical trials subjects can have ownership of their own data, grant or revoke access to their data.</a:t>
          </a:r>
          <a:endParaRPr lang="en-US" sz="2400" b="1" dirty="0"/>
        </a:p>
      </dgm:t>
    </dgm:pt>
    <dgm:pt modelId="{D3A803FA-83CC-442A-A448-A1B096FE8C54}" type="parTrans" cxnId="{61277B5A-D395-4AF7-A7E4-0361FC934EE2}">
      <dgm:prSet/>
      <dgm:spPr/>
      <dgm:t>
        <a:bodyPr/>
        <a:lstStyle/>
        <a:p>
          <a:endParaRPr lang="en-US"/>
        </a:p>
      </dgm:t>
    </dgm:pt>
    <dgm:pt modelId="{2311288D-D87A-45D7-86AB-55B691DA1AD2}" type="sibTrans" cxnId="{61277B5A-D395-4AF7-A7E4-0361FC934EE2}">
      <dgm:prSet/>
      <dgm:spPr/>
      <dgm:t>
        <a:bodyPr/>
        <a:lstStyle/>
        <a:p>
          <a:endParaRPr lang="en-US"/>
        </a:p>
      </dgm:t>
    </dgm:pt>
    <dgm:pt modelId="{71B6024B-412F-4E29-B821-721DC7F66FCB}">
      <dgm:prSet custT="1"/>
      <dgm:spPr/>
      <dgm:t>
        <a:bodyPr/>
        <a:lstStyle/>
        <a:p>
          <a:r>
            <a:rPr lang="en-GB" sz="2400" b="1" dirty="0"/>
            <a:t>Audit trail (through its immutable nature) of patient clinical records used in these trails can be tracked to prevent falsification or tampering thereby meeting clinical trial standards and regulations.</a:t>
          </a:r>
          <a:endParaRPr lang="en-US" sz="2400" b="1" dirty="0"/>
        </a:p>
      </dgm:t>
    </dgm:pt>
    <dgm:pt modelId="{C41D4125-0056-4ECE-BE43-7BD1A90168F5}" type="parTrans" cxnId="{5328B7A5-B9EC-4C45-8395-D7EA91876BFF}">
      <dgm:prSet/>
      <dgm:spPr/>
      <dgm:t>
        <a:bodyPr/>
        <a:lstStyle/>
        <a:p>
          <a:endParaRPr lang="en-US"/>
        </a:p>
      </dgm:t>
    </dgm:pt>
    <dgm:pt modelId="{D9F1ADD2-81DD-4240-9115-C9227846E9BF}" type="sibTrans" cxnId="{5328B7A5-B9EC-4C45-8395-D7EA91876BFF}">
      <dgm:prSet/>
      <dgm:spPr/>
      <dgm:t>
        <a:bodyPr/>
        <a:lstStyle/>
        <a:p>
          <a:endParaRPr lang="en-US"/>
        </a:p>
      </dgm:t>
    </dgm:pt>
    <dgm:pt modelId="{C53AE119-DE85-4733-9966-E13E6F31E21A}">
      <dgm:prSet custT="1"/>
      <dgm:spPr/>
      <dgm:t>
        <a:bodyPr/>
        <a:lstStyle/>
        <a:p>
          <a:r>
            <a:rPr lang="en-GB" sz="2400" b="1" dirty="0"/>
            <a:t>Medicine supply chain management, where decentralization with blockchain technology almost guarantees full transparency in the shipping process with the blockchain ledger having a record of the data at every point in the distribution chain.</a:t>
          </a:r>
          <a:endParaRPr lang="en-US" sz="2400" b="1" dirty="0"/>
        </a:p>
      </dgm:t>
    </dgm:pt>
    <dgm:pt modelId="{D43CFC55-0699-4787-BE33-367711296721}" type="parTrans" cxnId="{983A701E-7AF4-43A6-A2BB-CF9D523F8CCA}">
      <dgm:prSet/>
      <dgm:spPr/>
      <dgm:t>
        <a:bodyPr/>
        <a:lstStyle/>
        <a:p>
          <a:endParaRPr lang="en-US"/>
        </a:p>
      </dgm:t>
    </dgm:pt>
    <dgm:pt modelId="{74636E73-4DF8-488A-AD2A-91C8030C49AC}" type="sibTrans" cxnId="{983A701E-7AF4-43A6-A2BB-CF9D523F8CCA}">
      <dgm:prSet/>
      <dgm:spPr/>
      <dgm:t>
        <a:bodyPr/>
        <a:lstStyle/>
        <a:p>
          <a:endParaRPr lang="en-US"/>
        </a:p>
      </dgm:t>
    </dgm:pt>
    <dgm:pt modelId="{406B39E7-6959-45CE-A8E5-C5A50EC0F278}">
      <dgm:prSet/>
      <dgm:spPr/>
      <dgm:t>
        <a:bodyPr/>
        <a:lstStyle/>
        <a:p>
          <a:r>
            <a:rPr lang="en-GB" b="1" dirty="0"/>
            <a:t>Blockchain can help speed up transaction processing for healthcare insurance, limit fraud detection, provide data confidentiality, and reduce overall cost.</a:t>
          </a:r>
          <a:endParaRPr lang="en-US" b="1" dirty="0"/>
        </a:p>
      </dgm:t>
    </dgm:pt>
    <dgm:pt modelId="{0A7534AE-2304-4062-9F4A-62F93828C4A3}" type="parTrans" cxnId="{BC6B3ED7-F530-43FD-A0FC-D45FC972E2DF}">
      <dgm:prSet/>
      <dgm:spPr/>
      <dgm:t>
        <a:bodyPr/>
        <a:lstStyle/>
        <a:p>
          <a:endParaRPr lang="en-US"/>
        </a:p>
      </dgm:t>
    </dgm:pt>
    <dgm:pt modelId="{10D8743D-0549-4398-A9DE-4450927AA802}" type="sibTrans" cxnId="{BC6B3ED7-F530-43FD-A0FC-D45FC972E2DF}">
      <dgm:prSet/>
      <dgm:spPr/>
      <dgm:t>
        <a:bodyPr/>
        <a:lstStyle/>
        <a:p>
          <a:endParaRPr lang="en-US"/>
        </a:p>
      </dgm:t>
    </dgm:pt>
    <dgm:pt modelId="{B84CA2D7-43FD-43B7-B0B9-25340CC085CC}" type="pres">
      <dgm:prSet presAssocID="{64F6F8C5-6433-4FDB-AC5C-26D620520F42}" presName="root" presStyleCnt="0">
        <dgm:presLayoutVars>
          <dgm:dir/>
          <dgm:resizeHandles val="exact"/>
        </dgm:presLayoutVars>
      </dgm:prSet>
      <dgm:spPr/>
    </dgm:pt>
    <dgm:pt modelId="{90A8E353-BF5E-4216-A232-634F3B0CA4EA}" type="pres">
      <dgm:prSet presAssocID="{64F6F8C5-6433-4FDB-AC5C-26D620520F42}" presName="container" presStyleCnt="0">
        <dgm:presLayoutVars>
          <dgm:dir/>
          <dgm:resizeHandles val="exact"/>
        </dgm:presLayoutVars>
      </dgm:prSet>
      <dgm:spPr/>
    </dgm:pt>
    <dgm:pt modelId="{BAD47423-5B9C-4B36-A181-1758386F26C3}" type="pres">
      <dgm:prSet presAssocID="{96434F7B-9995-4CAD-A448-7D5B515DC468}" presName="compNode" presStyleCnt="0"/>
      <dgm:spPr/>
    </dgm:pt>
    <dgm:pt modelId="{8369D527-7078-44EE-9D89-C797A7FFDAE4}" type="pres">
      <dgm:prSet presAssocID="{96434F7B-9995-4CAD-A448-7D5B515DC468}" presName="iconBgRect" presStyleLbl="bgShp" presStyleIdx="0" presStyleCnt="4"/>
      <dgm:spPr/>
    </dgm:pt>
    <dgm:pt modelId="{523CA00B-151F-418F-B6C7-9446CFF90640}" type="pres">
      <dgm:prSet presAssocID="{96434F7B-9995-4CAD-A448-7D5B515DC46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spital"/>
        </a:ext>
      </dgm:extLst>
    </dgm:pt>
    <dgm:pt modelId="{C7694F54-793C-4EFC-890B-9AE1F0D2E6B6}" type="pres">
      <dgm:prSet presAssocID="{96434F7B-9995-4CAD-A448-7D5B515DC468}" presName="spaceRect" presStyleCnt="0"/>
      <dgm:spPr/>
    </dgm:pt>
    <dgm:pt modelId="{A159A5CF-98DC-470F-9681-0D782FCF2220}" type="pres">
      <dgm:prSet presAssocID="{96434F7B-9995-4CAD-A448-7D5B515DC468}" presName="textRect" presStyleLbl="revTx" presStyleIdx="0" presStyleCnt="4">
        <dgm:presLayoutVars>
          <dgm:chMax val="1"/>
          <dgm:chPref val="1"/>
        </dgm:presLayoutVars>
      </dgm:prSet>
      <dgm:spPr/>
    </dgm:pt>
    <dgm:pt modelId="{FA8AEDBC-BF10-40BB-B535-7D7F21C31FE1}" type="pres">
      <dgm:prSet presAssocID="{2311288D-D87A-45D7-86AB-55B691DA1AD2}" presName="sibTrans" presStyleLbl="sibTrans2D1" presStyleIdx="0" presStyleCnt="0"/>
      <dgm:spPr/>
    </dgm:pt>
    <dgm:pt modelId="{04E71E85-4B7B-4738-B3C0-49B7E429C47B}" type="pres">
      <dgm:prSet presAssocID="{71B6024B-412F-4E29-B821-721DC7F66FCB}" presName="compNode" presStyleCnt="0"/>
      <dgm:spPr/>
    </dgm:pt>
    <dgm:pt modelId="{01F93564-AF1E-49CF-9748-29ECE884D10A}" type="pres">
      <dgm:prSet presAssocID="{71B6024B-412F-4E29-B821-721DC7F66FCB}" presName="iconBgRect" presStyleLbl="bgShp" presStyleIdx="1" presStyleCnt="4"/>
      <dgm:spPr/>
    </dgm:pt>
    <dgm:pt modelId="{D12FBC1D-52B4-409B-9B9C-9DE64B6216AA}" type="pres">
      <dgm:prSet presAssocID="{71B6024B-412F-4E29-B821-721DC7F66FC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dicine"/>
        </a:ext>
      </dgm:extLst>
    </dgm:pt>
    <dgm:pt modelId="{F9CA9B6C-B355-42B2-AA66-C749EA0B419B}" type="pres">
      <dgm:prSet presAssocID="{71B6024B-412F-4E29-B821-721DC7F66FCB}" presName="spaceRect" presStyleCnt="0"/>
      <dgm:spPr/>
    </dgm:pt>
    <dgm:pt modelId="{C0F80C91-0FB6-487A-8F26-036E15D7E2E0}" type="pres">
      <dgm:prSet presAssocID="{71B6024B-412F-4E29-B821-721DC7F66FCB}" presName="textRect" presStyleLbl="revTx" presStyleIdx="1" presStyleCnt="4">
        <dgm:presLayoutVars>
          <dgm:chMax val="1"/>
          <dgm:chPref val="1"/>
        </dgm:presLayoutVars>
      </dgm:prSet>
      <dgm:spPr/>
    </dgm:pt>
    <dgm:pt modelId="{544EE0DE-3433-4FAD-8817-CC0741AB788F}" type="pres">
      <dgm:prSet presAssocID="{D9F1ADD2-81DD-4240-9115-C9227846E9BF}" presName="sibTrans" presStyleLbl="sibTrans2D1" presStyleIdx="0" presStyleCnt="0"/>
      <dgm:spPr/>
    </dgm:pt>
    <dgm:pt modelId="{4F539C5D-6EB6-45B3-A3B2-711CF54AD81A}" type="pres">
      <dgm:prSet presAssocID="{C53AE119-DE85-4733-9966-E13E6F31E21A}" presName="compNode" presStyleCnt="0"/>
      <dgm:spPr/>
    </dgm:pt>
    <dgm:pt modelId="{313E5873-4846-466D-AB6A-BBB2941A730A}" type="pres">
      <dgm:prSet presAssocID="{C53AE119-DE85-4733-9966-E13E6F31E21A}" presName="iconBgRect" presStyleLbl="bgShp" presStyleIdx="2" presStyleCnt="4"/>
      <dgm:spPr/>
    </dgm:pt>
    <dgm:pt modelId="{4986C79D-6E34-446E-8D2B-B9491306D097}" type="pres">
      <dgm:prSet presAssocID="{C53AE119-DE85-4733-9966-E13E6F31E21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6917297F-7E7C-4570-BF4C-2DED475644B1}" type="pres">
      <dgm:prSet presAssocID="{C53AE119-DE85-4733-9966-E13E6F31E21A}" presName="spaceRect" presStyleCnt="0"/>
      <dgm:spPr/>
    </dgm:pt>
    <dgm:pt modelId="{2EAD459E-3715-4849-B7E3-731AC6A3C081}" type="pres">
      <dgm:prSet presAssocID="{C53AE119-DE85-4733-9966-E13E6F31E21A}" presName="textRect" presStyleLbl="revTx" presStyleIdx="2" presStyleCnt="4">
        <dgm:presLayoutVars>
          <dgm:chMax val="1"/>
          <dgm:chPref val="1"/>
        </dgm:presLayoutVars>
      </dgm:prSet>
      <dgm:spPr/>
    </dgm:pt>
    <dgm:pt modelId="{A4E679DB-A586-4AC5-B9B5-7FA3E11CF725}" type="pres">
      <dgm:prSet presAssocID="{74636E73-4DF8-488A-AD2A-91C8030C49AC}" presName="sibTrans" presStyleLbl="sibTrans2D1" presStyleIdx="0" presStyleCnt="0"/>
      <dgm:spPr/>
    </dgm:pt>
    <dgm:pt modelId="{DE1B55CA-672F-4CF8-9BF0-3F21F477B1CA}" type="pres">
      <dgm:prSet presAssocID="{406B39E7-6959-45CE-A8E5-C5A50EC0F278}" presName="compNode" presStyleCnt="0"/>
      <dgm:spPr/>
    </dgm:pt>
    <dgm:pt modelId="{B28E147A-0219-4E2A-B1B6-5FF224AC1280}" type="pres">
      <dgm:prSet presAssocID="{406B39E7-6959-45CE-A8E5-C5A50EC0F278}" presName="iconBgRect" presStyleLbl="bgShp" presStyleIdx="3" presStyleCnt="4"/>
      <dgm:spPr/>
    </dgm:pt>
    <dgm:pt modelId="{664BF9D9-5D9C-4123-955D-5179F9462194}" type="pres">
      <dgm:prSet presAssocID="{406B39E7-6959-45CE-A8E5-C5A50EC0F27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tcoin"/>
        </a:ext>
      </dgm:extLst>
    </dgm:pt>
    <dgm:pt modelId="{471C5F0C-ABB3-4206-84D5-18213675A906}" type="pres">
      <dgm:prSet presAssocID="{406B39E7-6959-45CE-A8E5-C5A50EC0F278}" presName="spaceRect" presStyleCnt="0"/>
      <dgm:spPr/>
    </dgm:pt>
    <dgm:pt modelId="{2A56B544-FF18-4D45-85EB-512984F7F034}" type="pres">
      <dgm:prSet presAssocID="{406B39E7-6959-45CE-A8E5-C5A50EC0F278}" presName="textRect" presStyleLbl="revTx" presStyleIdx="3" presStyleCnt="4">
        <dgm:presLayoutVars>
          <dgm:chMax val="1"/>
          <dgm:chPref val="1"/>
        </dgm:presLayoutVars>
      </dgm:prSet>
      <dgm:spPr/>
    </dgm:pt>
  </dgm:ptLst>
  <dgm:cxnLst>
    <dgm:cxn modelId="{6EEEDA13-7927-4D43-8E0B-8E8C744F77B9}" type="presOf" srcId="{2311288D-D87A-45D7-86AB-55B691DA1AD2}" destId="{FA8AEDBC-BF10-40BB-B535-7D7F21C31FE1}" srcOrd="0" destOrd="0" presId="urn:microsoft.com/office/officeart/2018/2/layout/IconCircleList"/>
    <dgm:cxn modelId="{983A701E-7AF4-43A6-A2BB-CF9D523F8CCA}" srcId="{64F6F8C5-6433-4FDB-AC5C-26D620520F42}" destId="{C53AE119-DE85-4733-9966-E13E6F31E21A}" srcOrd="2" destOrd="0" parTransId="{D43CFC55-0699-4787-BE33-367711296721}" sibTransId="{74636E73-4DF8-488A-AD2A-91C8030C49AC}"/>
    <dgm:cxn modelId="{3ADBD574-AA17-4511-AE49-FBD86160F978}" type="presOf" srcId="{96434F7B-9995-4CAD-A448-7D5B515DC468}" destId="{A159A5CF-98DC-470F-9681-0D782FCF2220}" srcOrd="0" destOrd="0" presId="urn:microsoft.com/office/officeart/2018/2/layout/IconCircleList"/>
    <dgm:cxn modelId="{61277B5A-D395-4AF7-A7E4-0361FC934EE2}" srcId="{64F6F8C5-6433-4FDB-AC5C-26D620520F42}" destId="{96434F7B-9995-4CAD-A448-7D5B515DC468}" srcOrd="0" destOrd="0" parTransId="{D3A803FA-83CC-442A-A448-A1B096FE8C54}" sibTransId="{2311288D-D87A-45D7-86AB-55B691DA1AD2}"/>
    <dgm:cxn modelId="{C75EBF84-12D8-4C9E-9CD4-FD3A157DB2D4}" type="presOf" srcId="{D9F1ADD2-81DD-4240-9115-C9227846E9BF}" destId="{544EE0DE-3433-4FAD-8817-CC0741AB788F}" srcOrd="0" destOrd="0" presId="urn:microsoft.com/office/officeart/2018/2/layout/IconCircleList"/>
    <dgm:cxn modelId="{67C2AB8A-B111-4FF0-B9ED-AC3FBF00EE03}" type="presOf" srcId="{64F6F8C5-6433-4FDB-AC5C-26D620520F42}" destId="{B84CA2D7-43FD-43B7-B0B9-25340CC085CC}" srcOrd="0" destOrd="0" presId="urn:microsoft.com/office/officeart/2018/2/layout/IconCircleList"/>
    <dgm:cxn modelId="{7F2E758D-F613-4940-8228-CA3114065067}" type="presOf" srcId="{71B6024B-412F-4E29-B821-721DC7F66FCB}" destId="{C0F80C91-0FB6-487A-8F26-036E15D7E2E0}" srcOrd="0" destOrd="0" presId="urn:microsoft.com/office/officeart/2018/2/layout/IconCircleList"/>
    <dgm:cxn modelId="{C06D8C96-1B96-42EA-84C1-2CA256D573AC}" type="presOf" srcId="{C53AE119-DE85-4733-9966-E13E6F31E21A}" destId="{2EAD459E-3715-4849-B7E3-731AC6A3C081}" srcOrd="0" destOrd="0" presId="urn:microsoft.com/office/officeart/2018/2/layout/IconCircleList"/>
    <dgm:cxn modelId="{5328B7A5-B9EC-4C45-8395-D7EA91876BFF}" srcId="{64F6F8C5-6433-4FDB-AC5C-26D620520F42}" destId="{71B6024B-412F-4E29-B821-721DC7F66FCB}" srcOrd="1" destOrd="0" parTransId="{C41D4125-0056-4ECE-BE43-7BD1A90168F5}" sibTransId="{D9F1ADD2-81DD-4240-9115-C9227846E9BF}"/>
    <dgm:cxn modelId="{932A0CB2-072F-42E8-9924-26AE2F0DD1F9}" type="presOf" srcId="{74636E73-4DF8-488A-AD2A-91C8030C49AC}" destId="{A4E679DB-A586-4AC5-B9B5-7FA3E11CF725}" srcOrd="0" destOrd="0" presId="urn:microsoft.com/office/officeart/2018/2/layout/IconCircleList"/>
    <dgm:cxn modelId="{396B66CE-E15D-45A7-BD7A-F6C4995A837B}" type="presOf" srcId="{406B39E7-6959-45CE-A8E5-C5A50EC0F278}" destId="{2A56B544-FF18-4D45-85EB-512984F7F034}" srcOrd="0" destOrd="0" presId="urn:microsoft.com/office/officeart/2018/2/layout/IconCircleList"/>
    <dgm:cxn modelId="{BC6B3ED7-F530-43FD-A0FC-D45FC972E2DF}" srcId="{64F6F8C5-6433-4FDB-AC5C-26D620520F42}" destId="{406B39E7-6959-45CE-A8E5-C5A50EC0F278}" srcOrd="3" destOrd="0" parTransId="{0A7534AE-2304-4062-9F4A-62F93828C4A3}" sibTransId="{10D8743D-0549-4398-A9DE-4450927AA802}"/>
    <dgm:cxn modelId="{1C7118CC-6280-4B4B-8669-0CFCE6FD2C5B}" type="presParOf" srcId="{B84CA2D7-43FD-43B7-B0B9-25340CC085CC}" destId="{90A8E353-BF5E-4216-A232-634F3B0CA4EA}" srcOrd="0" destOrd="0" presId="urn:microsoft.com/office/officeart/2018/2/layout/IconCircleList"/>
    <dgm:cxn modelId="{E5E035CF-7FB6-4D48-8B81-60E1EB53C3B6}" type="presParOf" srcId="{90A8E353-BF5E-4216-A232-634F3B0CA4EA}" destId="{BAD47423-5B9C-4B36-A181-1758386F26C3}" srcOrd="0" destOrd="0" presId="urn:microsoft.com/office/officeart/2018/2/layout/IconCircleList"/>
    <dgm:cxn modelId="{1EEDF33D-E5D5-4E64-8885-A18E3B8646F0}" type="presParOf" srcId="{BAD47423-5B9C-4B36-A181-1758386F26C3}" destId="{8369D527-7078-44EE-9D89-C797A7FFDAE4}" srcOrd="0" destOrd="0" presId="urn:microsoft.com/office/officeart/2018/2/layout/IconCircleList"/>
    <dgm:cxn modelId="{11F1C883-6859-4485-99CA-C2F649DB6DCC}" type="presParOf" srcId="{BAD47423-5B9C-4B36-A181-1758386F26C3}" destId="{523CA00B-151F-418F-B6C7-9446CFF90640}" srcOrd="1" destOrd="0" presId="urn:microsoft.com/office/officeart/2018/2/layout/IconCircleList"/>
    <dgm:cxn modelId="{AE0F8EA1-18AE-40BD-90A7-866C472BA2C0}" type="presParOf" srcId="{BAD47423-5B9C-4B36-A181-1758386F26C3}" destId="{C7694F54-793C-4EFC-890B-9AE1F0D2E6B6}" srcOrd="2" destOrd="0" presId="urn:microsoft.com/office/officeart/2018/2/layout/IconCircleList"/>
    <dgm:cxn modelId="{33E1644C-3D7F-4D79-ABB0-F2CA1C7B448E}" type="presParOf" srcId="{BAD47423-5B9C-4B36-A181-1758386F26C3}" destId="{A159A5CF-98DC-470F-9681-0D782FCF2220}" srcOrd="3" destOrd="0" presId="urn:microsoft.com/office/officeart/2018/2/layout/IconCircleList"/>
    <dgm:cxn modelId="{DD1C69BE-14BD-49A0-BF1F-A70DF57C7FFE}" type="presParOf" srcId="{90A8E353-BF5E-4216-A232-634F3B0CA4EA}" destId="{FA8AEDBC-BF10-40BB-B535-7D7F21C31FE1}" srcOrd="1" destOrd="0" presId="urn:microsoft.com/office/officeart/2018/2/layout/IconCircleList"/>
    <dgm:cxn modelId="{E998C00A-B299-4769-A72D-FA246C3067DD}" type="presParOf" srcId="{90A8E353-BF5E-4216-A232-634F3B0CA4EA}" destId="{04E71E85-4B7B-4738-B3C0-49B7E429C47B}" srcOrd="2" destOrd="0" presId="urn:microsoft.com/office/officeart/2018/2/layout/IconCircleList"/>
    <dgm:cxn modelId="{21DCE2A3-32E9-47F2-9746-2EDDB8F05F82}" type="presParOf" srcId="{04E71E85-4B7B-4738-B3C0-49B7E429C47B}" destId="{01F93564-AF1E-49CF-9748-29ECE884D10A}" srcOrd="0" destOrd="0" presId="urn:microsoft.com/office/officeart/2018/2/layout/IconCircleList"/>
    <dgm:cxn modelId="{6E9592B1-50E6-4527-91CB-06A71ADFBBE7}" type="presParOf" srcId="{04E71E85-4B7B-4738-B3C0-49B7E429C47B}" destId="{D12FBC1D-52B4-409B-9B9C-9DE64B6216AA}" srcOrd="1" destOrd="0" presId="urn:microsoft.com/office/officeart/2018/2/layout/IconCircleList"/>
    <dgm:cxn modelId="{DD27F886-9B90-411D-B703-4AD692DB81A7}" type="presParOf" srcId="{04E71E85-4B7B-4738-B3C0-49B7E429C47B}" destId="{F9CA9B6C-B355-42B2-AA66-C749EA0B419B}" srcOrd="2" destOrd="0" presId="urn:microsoft.com/office/officeart/2018/2/layout/IconCircleList"/>
    <dgm:cxn modelId="{29E10925-218E-4FC4-9370-545B8006B226}" type="presParOf" srcId="{04E71E85-4B7B-4738-B3C0-49B7E429C47B}" destId="{C0F80C91-0FB6-487A-8F26-036E15D7E2E0}" srcOrd="3" destOrd="0" presId="urn:microsoft.com/office/officeart/2018/2/layout/IconCircleList"/>
    <dgm:cxn modelId="{505EA707-FA95-4308-B943-98AC153065DD}" type="presParOf" srcId="{90A8E353-BF5E-4216-A232-634F3B0CA4EA}" destId="{544EE0DE-3433-4FAD-8817-CC0741AB788F}" srcOrd="3" destOrd="0" presId="urn:microsoft.com/office/officeart/2018/2/layout/IconCircleList"/>
    <dgm:cxn modelId="{8E643E7A-29C5-4E5A-AA06-E82AB1AAC35C}" type="presParOf" srcId="{90A8E353-BF5E-4216-A232-634F3B0CA4EA}" destId="{4F539C5D-6EB6-45B3-A3B2-711CF54AD81A}" srcOrd="4" destOrd="0" presId="urn:microsoft.com/office/officeart/2018/2/layout/IconCircleList"/>
    <dgm:cxn modelId="{73619B7A-8A71-469A-9C0C-C23D72881042}" type="presParOf" srcId="{4F539C5D-6EB6-45B3-A3B2-711CF54AD81A}" destId="{313E5873-4846-466D-AB6A-BBB2941A730A}" srcOrd="0" destOrd="0" presId="urn:microsoft.com/office/officeart/2018/2/layout/IconCircleList"/>
    <dgm:cxn modelId="{3CAC6982-01D3-4D3A-A300-40A8A9557BEB}" type="presParOf" srcId="{4F539C5D-6EB6-45B3-A3B2-711CF54AD81A}" destId="{4986C79D-6E34-446E-8D2B-B9491306D097}" srcOrd="1" destOrd="0" presId="urn:microsoft.com/office/officeart/2018/2/layout/IconCircleList"/>
    <dgm:cxn modelId="{15080C89-AA1F-4CEC-8C94-8319C38DB05D}" type="presParOf" srcId="{4F539C5D-6EB6-45B3-A3B2-711CF54AD81A}" destId="{6917297F-7E7C-4570-BF4C-2DED475644B1}" srcOrd="2" destOrd="0" presId="urn:microsoft.com/office/officeart/2018/2/layout/IconCircleList"/>
    <dgm:cxn modelId="{1C80A4E6-49BC-4336-9700-C893FE7926C9}" type="presParOf" srcId="{4F539C5D-6EB6-45B3-A3B2-711CF54AD81A}" destId="{2EAD459E-3715-4849-B7E3-731AC6A3C081}" srcOrd="3" destOrd="0" presId="urn:microsoft.com/office/officeart/2018/2/layout/IconCircleList"/>
    <dgm:cxn modelId="{EA606458-0F6D-4546-837B-34D52807EF35}" type="presParOf" srcId="{90A8E353-BF5E-4216-A232-634F3B0CA4EA}" destId="{A4E679DB-A586-4AC5-B9B5-7FA3E11CF725}" srcOrd="5" destOrd="0" presId="urn:microsoft.com/office/officeart/2018/2/layout/IconCircleList"/>
    <dgm:cxn modelId="{034FA5AB-04AF-4CF0-9FCA-1CB87AFDC21E}" type="presParOf" srcId="{90A8E353-BF5E-4216-A232-634F3B0CA4EA}" destId="{DE1B55CA-672F-4CF8-9BF0-3F21F477B1CA}" srcOrd="6" destOrd="0" presId="urn:microsoft.com/office/officeart/2018/2/layout/IconCircleList"/>
    <dgm:cxn modelId="{D6B44543-C339-4272-A54A-1C420C3AB636}" type="presParOf" srcId="{DE1B55CA-672F-4CF8-9BF0-3F21F477B1CA}" destId="{B28E147A-0219-4E2A-B1B6-5FF224AC1280}" srcOrd="0" destOrd="0" presId="urn:microsoft.com/office/officeart/2018/2/layout/IconCircleList"/>
    <dgm:cxn modelId="{AE558DF4-289A-4DED-A81A-0987D03BA98B}" type="presParOf" srcId="{DE1B55CA-672F-4CF8-9BF0-3F21F477B1CA}" destId="{664BF9D9-5D9C-4123-955D-5179F9462194}" srcOrd="1" destOrd="0" presId="urn:microsoft.com/office/officeart/2018/2/layout/IconCircleList"/>
    <dgm:cxn modelId="{CE5DBA0A-180A-4CAA-AA0E-EE93DF20ECB5}" type="presParOf" srcId="{DE1B55CA-672F-4CF8-9BF0-3F21F477B1CA}" destId="{471C5F0C-ABB3-4206-84D5-18213675A906}" srcOrd="2" destOrd="0" presId="urn:microsoft.com/office/officeart/2018/2/layout/IconCircleList"/>
    <dgm:cxn modelId="{6678C826-9560-4DC1-9DB6-97B395E64112}" type="presParOf" srcId="{DE1B55CA-672F-4CF8-9BF0-3F21F477B1CA}" destId="{2A56B544-FF18-4D45-85EB-512984F7F03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A39861-7546-43B7-BD9A-C87189F9C4A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BEEDE9C-2D93-4F19-AB88-6858DC9D069E}">
      <dgm:prSet/>
      <dgm:spPr/>
      <dgm:t>
        <a:bodyPr/>
        <a:lstStyle/>
        <a:p>
          <a:pPr>
            <a:lnSpc>
              <a:spcPct val="100000"/>
            </a:lnSpc>
          </a:pPr>
          <a:r>
            <a:rPr lang="en-GB" b="1" dirty="0"/>
            <a:t>Amazon Managed Blockchain</a:t>
          </a:r>
          <a:endParaRPr lang="en-US" dirty="0"/>
        </a:p>
      </dgm:t>
    </dgm:pt>
    <dgm:pt modelId="{BD55874C-9CAC-4987-8957-D3DE239D8CCD}" type="parTrans" cxnId="{6D4E9447-B27C-4C2B-AF80-E78E02D19B89}">
      <dgm:prSet/>
      <dgm:spPr/>
      <dgm:t>
        <a:bodyPr/>
        <a:lstStyle/>
        <a:p>
          <a:endParaRPr lang="en-US"/>
        </a:p>
      </dgm:t>
    </dgm:pt>
    <dgm:pt modelId="{37A7AA76-770C-4898-B8AF-C94A4B863CC0}" type="sibTrans" cxnId="{6D4E9447-B27C-4C2B-AF80-E78E02D19B89}">
      <dgm:prSet/>
      <dgm:spPr/>
      <dgm:t>
        <a:bodyPr/>
        <a:lstStyle/>
        <a:p>
          <a:endParaRPr lang="en-US"/>
        </a:p>
      </dgm:t>
    </dgm:pt>
    <dgm:pt modelId="{E3A3D9BA-9FFE-461E-A9DD-F22A284D5F06}">
      <dgm:prSet/>
      <dgm:spPr/>
      <dgm:t>
        <a:bodyPr/>
        <a:lstStyle/>
        <a:p>
          <a:pPr>
            <a:lnSpc>
              <a:spcPct val="100000"/>
            </a:lnSpc>
          </a:pPr>
          <a:r>
            <a:rPr lang="en-GB" b="1"/>
            <a:t>Proof-of-Concept (PoC) of Blockchain-backed Health data (RxVault)</a:t>
          </a:r>
          <a:endParaRPr lang="en-US"/>
        </a:p>
      </dgm:t>
    </dgm:pt>
    <dgm:pt modelId="{F3A5B7DB-5A61-409A-8C4A-21DF1E351FF1}" type="parTrans" cxnId="{71FF975B-232B-45D4-8800-199D3DDD7A52}">
      <dgm:prSet/>
      <dgm:spPr/>
      <dgm:t>
        <a:bodyPr/>
        <a:lstStyle/>
        <a:p>
          <a:endParaRPr lang="en-US"/>
        </a:p>
      </dgm:t>
    </dgm:pt>
    <dgm:pt modelId="{92D5B0EE-662C-4BC8-A0AD-778D3D52329A}" type="sibTrans" cxnId="{71FF975B-232B-45D4-8800-199D3DDD7A52}">
      <dgm:prSet/>
      <dgm:spPr/>
      <dgm:t>
        <a:bodyPr/>
        <a:lstStyle/>
        <a:p>
          <a:endParaRPr lang="en-US"/>
        </a:p>
      </dgm:t>
    </dgm:pt>
    <dgm:pt modelId="{AFBBE889-A8B5-4E28-AE9B-03A7BD6507E9}">
      <dgm:prSet/>
      <dgm:spPr/>
      <dgm:t>
        <a:bodyPr/>
        <a:lstStyle/>
        <a:p>
          <a:pPr>
            <a:lnSpc>
              <a:spcPct val="100000"/>
            </a:lnSpc>
          </a:pPr>
          <a:r>
            <a:rPr lang="en-GB" b="1"/>
            <a:t>Architecture of RxVault</a:t>
          </a:r>
          <a:endParaRPr lang="en-US"/>
        </a:p>
      </dgm:t>
    </dgm:pt>
    <dgm:pt modelId="{9D155246-F557-4F24-83DF-025D97F0B280}" type="parTrans" cxnId="{853AB56A-EE3D-4EAF-946C-5C26A33FDA8F}">
      <dgm:prSet/>
      <dgm:spPr/>
      <dgm:t>
        <a:bodyPr/>
        <a:lstStyle/>
        <a:p>
          <a:endParaRPr lang="en-US"/>
        </a:p>
      </dgm:t>
    </dgm:pt>
    <dgm:pt modelId="{2785D7C9-00F0-44C2-9AF9-076CAFAB6211}" type="sibTrans" cxnId="{853AB56A-EE3D-4EAF-946C-5C26A33FDA8F}">
      <dgm:prSet/>
      <dgm:spPr/>
      <dgm:t>
        <a:bodyPr/>
        <a:lstStyle/>
        <a:p>
          <a:endParaRPr lang="en-US"/>
        </a:p>
      </dgm:t>
    </dgm:pt>
    <dgm:pt modelId="{F2AEE3BC-5EE7-46B9-8AE8-A42BD37C20C2}">
      <dgm:prSet/>
      <dgm:spPr/>
      <dgm:t>
        <a:bodyPr/>
        <a:lstStyle/>
        <a:p>
          <a:pPr>
            <a:lnSpc>
              <a:spcPct val="100000"/>
            </a:lnSpc>
          </a:pPr>
          <a:r>
            <a:rPr lang="en-GB" b="1"/>
            <a:t>Modules and Functionalities</a:t>
          </a:r>
          <a:endParaRPr lang="en-US"/>
        </a:p>
      </dgm:t>
    </dgm:pt>
    <dgm:pt modelId="{694B72D1-5D2F-416A-AED0-937DCCC9FBF7}" type="parTrans" cxnId="{3DF510A2-CA83-41CD-84EB-E9EB58ABF157}">
      <dgm:prSet/>
      <dgm:spPr/>
      <dgm:t>
        <a:bodyPr/>
        <a:lstStyle/>
        <a:p>
          <a:endParaRPr lang="en-US"/>
        </a:p>
      </dgm:t>
    </dgm:pt>
    <dgm:pt modelId="{A9C9A6F7-C6B7-4307-A00E-15BFCBB9AC57}" type="sibTrans" cxnId="{3DF510A2-CA83-41CD-84EB-E9EB58ABF157}">
      <dgm:prSet/>
      <dgm:spPr/>
      <dgm:t>
        <a:bodyPr/>
        <a:lstStyle/>
        <a:p>
          <a:endParaRPr lang="en-US"/>
        </a:p>
      </dgm:t>
    </dgm:pt>
    <dgm:pt modelId="{CFB60F07-8A8F-49E4-808F-27D552BE8F25}" type="pres">
      <dgm:prSet presAssocID="{4FA39861-7546-43B7-BD9A-C87189F9C4A7}" presName="root" presStyleCnt="0">
        <dgm:presLayoutVars>
          <dgm:dir/>
          <dgm:resizeHandles val="exact"/>
        </dgm:presLayoutVars>
      </dgm:prSet>
      <dgm:spPr/>
    </dgm:pt>
    <dgm:pt modelId="{C97F0AC9-8EBF-44B5-824C-EE4D5D0C7D2B}" type="pres">
      <dgm:prSet presAssocID="{8BEEDE9C-2D93-4F19-AB88-6858DC9D069E}" presName="compNode" presStyleCnt="0"/>
      <dgm:spPr/>
    </dgm:pt>
    <dgm:pt modelId="{06D0E316-533E-41E7-A862-C82456F992DE}" type="pres">
      <dgm:prSet presAssocID="{8BEEDE9C-2D93-4F19-AB88-6858DC9D069E}" presName="bgRect" presStyleLbl="bgShp" presStyleIdx="0" presStyleCnt="4"/>
      <dgm:spPr/>
    </dgm:pt>
    <dgm:pt modelId="{DBDEF4E0-9A16-463E-BB9C-1384A9A132E2}" type="pres">
      <dgm:prSet presAssocID="{8BEEDE9C-2D93-4F19-AB88-6858DC9D069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D5F80808-EACB-4F7B-8330-F19CEB0838D8}" type="pres">
      <dgm:prSet presAssocID="{8BEEDE9C-2D93-4F19-AB88-6858DC9D069E}" presName="spaceRect" presStyleCnt="0"/>
      <dgm:spPr/>
    </dgm:pt>
    <dgm:pt modelId="{46AF4048-5072-40D6-A1B8-0CFC87CD88F0}" type="pres">
      <dgm:prSet presAssocID="{8BEEDE9C-2D93-4F19-AB88-6858DC9D069E}" presName="parTx" presStyleLbl="revTx" presStyleIdx="0" presStyleCnt="4">
        <dgm:presLayoutVars>
          <dgm:chMax val="0"/>
          <dgm:chPref val="0"/>
        </dgm:presLayoutVars>
      </dgm:prSet>
      <dgm:spPr/>
    </dgm:pt>
    <dgm:pt modelId="{E95A1BD7-47BF-4E5F-968E-128E1359EC5E}" type="pres">
      <dgm:prSet presAssocID="{37A7AA76-770C-4898-B8AF-C94A4B863CC0}" presName="sibTrans" presStyleCnt="0"/>
      <dgm:spPr/>
    </dgm:pt>
    <dgm:pt modelId="{E8CD5AFB-03C6-44FA-A032-2D2F01816247}" type="pres">
      <dgm:prSet presAssocID="{E3A3D9BA-9FFE-461E-A9DD-F22A284D5F06}" presName="compNode" presStyleCnt="0"/>
      <dgm:spPr/>
    </dgm:pt>
    <dgm:pt modelId="{AFAAE368-D33E-4E3F-BABB-D4E788C325A3}" type="pres">
      <dgm:prSet presAssocID="{E3A3D9BA-9FFE-461E-A9DD-F22A284D5F06}" presName="bgRect" presStyleLbl="bgShp" presStyleIdx="1" presStyleCnt="4"/>
      <dgm:spPr/>
    </dgm:pt>
    <dgm:pt modelId="{7EF43D08-606C-407B-86CE-4191B2A43D94}" type="pres">
      <dgm:prSet presAssocID="{E3A3D9BA-9FFE-461E-A9DD-F22A284D5F0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vocado"/>
        </a:ext>
      </dgm:extLst>
    </dgm:pt>
    <dgm:pt modelId="{B69B2818-EBF4-4950-81DE-19D3EC09B9D0}" type="pres">
      <dgm:prSet presAssocID="{E3A3D9BA-9FFE-461E-A9DD-F22A284D5F06}" presName="spaceRect" presStyleCnt="0"/>
      <dgm:spPr/>
    </dgm:pt>
    <dgm:pt modelId="{C08ACF75-83DB-4F34-ABE7-23CDA317B000}" type="pres">
      <dgm:prSet presAssocID="{E3A3D9BA-9FFE-461E-A9DD-F22A284D5F06}" presName="parTx" presStyleLbl="revTx" presStyleIdx="1" presStyleCnt="4">
        <dgm:presLayoutVars>
          <dgm:chMax val="0"/>
          <dgm:chPref val="0"/>
        </dgm:presLayoutVars>
      </dgm:prSet>
      <dgm:spPr/>
    </dgm:pt>
    <dgm:pt modelId="{38D7DA32-4EA5-4971-97BD-421128F34058}" type="pres">
      <dgm:prSet presAssocID="{92D5B0EE-662C-4BC8-A0AD-778D3D52329A}" presName="sibTrans" presStyleCnt="0"/>
      <dgm:spPr/>
    </dgm:pt>
    <dgm:pt modelId="{1E5825F0-5823-4F2B-B89E-1AAD383E3FF7}" type="pres">
      <dgm:prSet presAssocID="{AFBBE889-A8B5-4E28-AE9B-03A7BD6507E9}" presName="compNode" presStyleCnt="0"/>
      <dgm:spPr/>
    </dgm:pt>
    <dgm:pt modelId="{C640CF71-FB66-4AD9-B0ED-07044794F77E}" type="pres">
      <dgm:prSet presAssocID="{AFBBE889-A8B5-4E28-AE9B-03A7BD6507E9}" presName="bgRect" presStyleLbl="bgShp" presStyleIdx="2" presStyleCnt="4"/>
      <dgm:spPr/>
    </dgm:pt>
    <dgm:pt modelId="{EEF6473A-6149-427D-998F-26BC4AC6978A}" type="pres">
      <dgm:prSet presAssocID="{AFBBE889-A8B5-4E28-AE9B-03A7BD6507E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658E61ED-F4FF-4BB1-B983-0033945EB7BE}" type="pres">
      <dgm:prSet presAssocID="{AFBBE889-A8B5-4E28-AE9B-03A7BD6507E9}" presName="spaceRect" presStyleCnt="0"/>
      <dgm:spPr/>
    </dgm:pt>
    <dgm:pt modelId="{2D5388B3-3AB4-4453-AD22-20E7232BEDD8}" type="pres">
      <dgm:prSet presAssocID="{AFBBE889-A8B5-4E28-AE9B-03A7BD6507E9}" presName="parTx" presStyleLbl="revTx" presStyleIdx="2" presStyleCnt="4">
        <dgm:presLayoutVars>
          <dgm:chMax val="0"/>
          <dgm:chPref val="0"/>
        </dgm:presLayoutVars>
      </dgm:prSet>
      <dgm:spPr/>
    </dgm:pt>
    <dgm:pt modelId="{346AF4FE-B2D0-4E7F-9223-35C9A8C0EB66}" type="pres">
      <dgm:prSet presAssocID="{2785D7C9-00F0-44C2-9AF9-076CAFAB6211}" presName="sibTrans" presStyleCnt="0"/>
      <dgm:spPr/>
    </dgm:pt>
    <dgm:pt modelId="{323B722F-3B35-4D68-918B-986F9CEE3810}" type="pres">
      <dgm:prSet presAssocID="{F2AEE3BC-5EE7-46B9-8AE8-A42BD37C20C2}" presName="compNode" presStyleCnt="0"/>
      <dgm:spPr/>
    </dgm:pt>
    <dgm:pt modelId="{4A057AE5-A7AA-4392-8B83-84DB0F6CCD57}" type="pres">
      <dgm:prSet presAssocID="{F2AEE3BC-5EE7-46B9-8AE8-A42BD37C20C2}" presName="bgRect" presStyleLbl="bgShp" presStyleIdx="3" presStyleCnt="4"/>
      <dgm:spPr/>
    </dgm:pt>
    <dgm:pt modelId="{7C9AFF4F-AAC3-4054-8EF4-7558A74F721A}" type="pres">
      <dgm:prSet presAssocID="{F2AEE3BC-5EE7-46B9-8AE8-A42BD37C20C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8D038960-7DD6-4241-AC1E-68A4C15CD64E}" type="pres">
      <dgm:prSet presAssocID="{F2AEE3BC-5EE7-46B9-8AE8-A42BD37C20C2}" presName="spaceRect" presStyleCnt="0"/>
      <dgm:spPr/>
    </dgm:pt>
    <dgm:pt modelId="{8CE4E7E5-FFA8-4BD8-8F77-3F2BA0E85CD5}" type="pres">
      <dgm:prSet presAssocID="{F2AEE3BC-5EE7-46B9-8AE8-A42BD37C20C2}" presName="parTx" presStyleLbl="revTx" presStyleIdx="3" presStyleCnt="4">
        <dgm:presLayoutVars>
          <dgm:chMax val="0"/>
          <dgm:chPref val="0"/>
        </dgm:presLayoutVars>
      </dgm:prSet>
      <dgm:spPr/>
    </dgm:pt>
  </dgm:ptLst>
  <dgm:cxnLst>
    <dgm:cxn modelId="{8C7C9C21-9053-4BD0-9060-8FD33622B226}" type="presOf" srcId="{E3A3D9BA-9FFE-461E-A9DD-F22A284D5F06}" destId="{C08ACF75-83DB-4F34-ABE7-23CDA317B000}" srcOrd="0" destOrd="0" presId="urn:microsoft.com/office/officeart/2018/2/layout/IconVerticalSolidList"/>
    <dgm:cxn modelId="{71FF975B-232B-45D4-8800-199D3DDD7A52}" srcId="{4FA39861-7546-43B7-BD9A-C87189F9C4A7}" destId="{E3A3D9BA-9FFE-461E-A9DD-F22A284D5F06}" srcOrd="1" destOrd="0" parTransId="{F3A5B7DB-5A61-409A-8C4A-21DF1E351FF1}" sibTransId="{92D5B0EE-662C-4BC8-A0AD-778D3D52329A}"/>
    <dgm:cxn modelId="{F5E15467-4D4A-44A0-B1DA-221BF0140386}" type="presOf" srcId="{8BEEDE9C-2D93-4F19-AB88-6858DC9D069E}" destId="{46AF4048-5072-40D6-A1B8-0CFC87CD88F0}" srcOrd="0" destOrd="0" presId="urn:microsoft.com/office/officeart/2018/2/layout/IconVerticalSolidList"/>
    <dgm:cxn modelId="{6D4E9447-B27C-4C2B-AF80-E78E02D19B89}" srcId="{4FA39861-7546-43B7-BD9A-C87189F9C4A7}" destId="{8BEEDE9C-2D93-4F19-AB88-6858DC9D069E}" srcOrd="0" destOrd="0" parTransId="{BD55874C-9CAC-4987-8957-D3DE239D8CCD}" sibTransId="{37A7AA76-770C-4898-B8AF-C94A4B863CC0}"/>
    <dgm:cxn modelId="{853AB56A-EE3D-4EAF-946C-5C26A33FDA8F}" srcId="{4FA39861-7546-43B7-BD9A-C87189F9C4A7}" destId="{AFBBE889-A8B5-4E28-AE9B-03A7BD6507E9}" srcOrd="2" destOrd="0" parTransId="{9D155246-F557-4F24-83DF-025D97F0B280}" sibTransId="{2785D7C9-00F0-44C2-9AF9-076CAFAB6211}"/>
    <dgm:cxn modelId="{801E066E-0A30-4815-BA4B-9103DD632DF2}" type="presOf" srcId="{F2AEE3BC-5EE7-46B9-8AE8-A42BD37C20C2}" destId="{8CE4E7E5-FFA8-4BD8-8F77-3F2BA0E85CD5}" srcOrd="0" destOrd="0" presId="urn:microsoft.com/office/officeart/2018/2/layout/IconVerticalSolidList"/>
    <dgm:cxn modelId="{AD685750-7F6A-4F2A-86E6-48DA06D0E808}" type="presOf" srcId="{AFBBE889-A8B5-4E28-AE9B-03A7BD6507E9}" destId="{2D5388B3-3AB4-4453-AD22-20E7232BEDD8}" srcOrd="0" destOrd="0" presId="urn:microsoft.com/office/officeart/2018/2/layout/IconVerticalSolidList"/>
    <dgm:cxn modelId="{3DF510A2-CA83-41CD-84EB-E9EB58ABF157}" srcId="{4FA39861-7546-43B7-BD9A-C87189F9C4A7}" destId="{F2AEE3BC-5EE7-46B9-8AE8-A42BD37C20C2}" srcOrd="3" destOrd="0" parTransId="{694B72D1-5D2F-416A-AED0-937DCCC9FBF7}" sibTransId="{A9C9A6F7-C6B7-4307-A00E-15BFCBB9AC57}"/>
    <dgm:cxn modelId="{2B6649B0-5BA7-468C-A48C-61EED727D847}" type="presOf" srcId="{4FA39861-7546-43B7-BD9A-C87189F9C4A7}" destId="{CFB60F07-8A8F-49E4-808F-27D552BE8F25}" srcOrd="0" destOrd="0" presId="urn:microsoft.com/office/officeart/2018/2/layout/IconVerticalSolidList"/>
    <dgm:cxn modelId="{7C0B39C6-543E-4D76-8C20-29196A7CA91B}" type="presParOf" srcId="{CFB60F07-8A8F-49E4-808F-27D552BE8F25}" destId="{C97F0AC9-8EBF-44B5-824C-EE4D5D0C7D2B}" srcOrd="0" destOrd="0" presId="urn:microsoft.com/office/officeart/2018/2/layout/IconVerticalSolidList"/>
    <dgm:cxn modelId="{8E1C569B-8585-49B5-9202-7C312F86DBF6}" type="presParOf" srcId="{C97F0AC9-8EBF-44B5-824C-EE4D5D0C7D2B}" destId="{06D0E316-533E-41E7-A862-C82456F992DE}" srcOrd="0" destOrd="0" presId="urn:microsoft.com/office/officeart/2018/2/layout/IconVerticalSolidList"/>
    <dgm:cxn modelId="{2A4DE8C3-6837-4497-A0E3-22D1F2321F3D}" type="presParOf" srcId="{C97F0AC9-8EBF-44B5-824C-EE4D5D0C7D2B}" destId="{DBDEF4E0-9A16-463E-BB9C-1384A9A132E2}" srcOrd="1" destOrd="0" presId="urn:microsoft.com/office/officeart/2018/2/layout/IconVerticalSolidList"/>
    <dgm:cxn modelId="{B63C19C2-8C6D-4696-AD2F-645CEA4A9801}" type="presParOf" srcId="{C97F0AC9-8EBF-44B5-824C-EE4D5D0C7D2B}" destId="{D5F80808-EACB-4F7B-8330-F19CEB0838D8}" srcOrd="2" destOrd="0" presId="urn:microsoft.com/office/officeart/2018/2/layout/IconVerticalSolidList"/>
    <dgm:cxn modelId="{82222E4A-F392-46EC-9C59-2EE644C51458}" type="presParOf" srcId="{C97F0AC9-8EBF-44B5-824C-EE4D5D0C7D2B}" destId="{46AF4048-5072-40D6-A1B8-0CFC87CD88F0}" srcOrd="3" destOrd="0" presId="urn:microsoft.com/office/officeart/2018/2/layout/IconVerticalSolidList"/>
    <dgm:cxn modelId="{28290F4F-686E-4C8B-973D-893B66EC76BD}" type="presParOf" srcId="{CFB60F07-8A8F-49E4-808F-27D552BE8F25}" destId="{E95A1BD7-47BF-4E5F-968E-128E1359EC5E}" srcOrd="1" destOrd="0" presId="urn:microsoft.com/office/officeart/2018/2/layout/IconVerticalSolidList"/>
    <dgm:cxn modelId="{5265B993-910B-458E-AF8A-B900D3747300}" type="presParOf" srcId="{CFB60F07-8A8F-49E4-808F-27D552BE8F25}" destId="{E8CD5AFB-03C6-44FA-A032-2D2F01816247}" srcOrd="2" destOrd="0" presId="urn:microsoft.com/office/officeart/2018/2/layout/IconVerticalSolidList"/>
    <dgm:cxn modelId="{376FF688-AD70-41B3-8BF8-28B4898DDB92}" type="presParOf" srcId="{E8CD5AFB-03C6-44FA-A032-2D2F01816247}" destId="{AFAAE368-D33E-4E3F-BABB-D4E788C325A3}" srcOrd="0" destOrd="0" presId="urn:microsoft.com/office/officeart/2018/2/layout/IconVerticalSolidList"/>
    <dgm:cxn modelId="{667D9CE2-651F-429B-9105-03BBFCD7013E}" type="presParOf" srcId="{E8CD5AFB-03C6-44FA-A032-2D2F01816247}" destId="{7EF43D08-606C-407B-86CE-4191B2A43D94}" srcOrd="1" destOrd="0" presId="urn:microsoft.com/office/officeart/2018/2/layout/IconVerticalSolidList"/>
    <dgm:cxn modelId="{ACE1541B-95BC-49EC-88E3-8F0ECFBE17A4}" type="presParOf" srcId="{E8CD5AFB-03C6-44FA-A032-2D2F01816247}" destId="{B69B2818-EBF4-4950-81DE-19D3EC09B9D0}" srcOrd="2" destOrd="0" presId="urn:microsoft.com/office/officeart/2018/2/layout/IconVerticalSolidList"/>
    <dgm:cxn modelId="{64ABB9A7-1ABB-4733-8E1A-94FB7789C49B}" type="presParOf" srcId="{E8CD5AFB-03C6-44FA-A032-2D2F01816247}" destId="{C08ACF75-83DB-4F34-ABE7-23CDA317B000}" srcOrd="3" destOrd="0" presId="urn:microsoft.com/office/officeart/2018/2/layout/IconVerticalSolidList"/>
    <dgm:cxn modelId="{DDE8C083-DAFB-4259-98F7-443AB34E9CE2}" type="presParOf" srcId="{CFB60F07-8A8F-49E4-808F-27D552BE8F25}" destId="{38D7DA32-4EA5-4971-97BD-421128F34058}" srcOrd="3" destOrd="0" presId="urn:microsoft.com/office/officeart/2018/2/layout/IconVerticalSolidList"/>
    <dgm:cxn modelId="{0FEEF6FC-14A7-40C7-B55C-BE2DEE475503}" type="presParOf" srcId="{CFB60F07-8A8F-49E4-808F-27D552BE8F25}" destId="{1E5825F0-5823-4F2B-B89E-1AAD383E3FF7}" srcOrd="4" destOrd="0" presId="urn:microsoft.com/office/officeart/2018/2/layout/IconVerticalSolidList"/>
    <dgm:cxn modelId="{0688D978-3AF1-4D91-9600-D6FEA4855629}" type="presParOf" srcId="{1E5825F0-5823-4F2B-B89E-1AAD383E3FF7}" destId="{C640CF71-FB66-4AD9-B0ED-07044794F77E}" srcOrd="0" destOrd="0" presId="urn:microsoft.com/office/officeart/2018/2/layout/IconVerticalSolidList"/>
    <dgm:cxn modelId="{B555A73C-F975-4F05-A07A-57EBF79CB773}" type="presParOf" srcId="{1E5825F0-5823-4F2B-B89E-1AAD383E3FF7}" destId="{EEF6473A-6149-427D-998F-26BC4AC6978A}" srcOrd="1" destOrd="0" presId="urn:microsoft.com/office/officeart/2018/2/layout/IconVerticalSolidList"/>
    <dgm:cxn modelId="{E5784F91-1F37-4866-AE63-732C18B1386A}" type="presParOf" srcId="{1E5825F0-5823-4F2B-B89E-1AAD383E3FF7}" destId="{658E61ED-F4FF-4BB1-B983-0033945EB7BE}" srcOrd="2" destOrd="0" presId="urn:microsoft.com/office/officeart/2018/2/layout/IconVerticalSolidList"/>
    <dgm:cxn modelId="{AE143176-99E8-431A-9022-756F4AFCEF60}" type="presParOf" srcId="{1E5825F0-5823-4F2B-B89E-1AAD383E3FF7}" destId="{2D5388B3-3AB4-4453-AD22-20E7232BEDD8}" srcOrd="3" destOrd="0" presId="urn:microsoft.com/office/officeart/2018/2/layout/IconVerticalSolidList"/>
    <dgm:cxn modelId="{907D38C8-249F-42D5-A370-C038B4205450}" type="presParOf" srcId="{CFB60F07-8A8F-49E4-808F-27D552BE8F25}" destId="{346AF4FE-B2D0-4E7F-9223-35C9A8C0EB66}" srcOrd="5" destOrd="0" presId="urn:microsoft.com/office/officeart/2018/2/layout/IconVerticalSolidList"/>
    <dgm:cxn modelId="{CAE5A0CE-F91F-4BE7-9ED0-7C8D8C53CD24}" type="presParOf" srcId="{CFB60F07-8A8F-49E4-808F-27D552BE8F25}" destId="{323B722F-3B35-4D68-918B-986F9CEE3810}" srcOrd="6" destOrd="0" presId="urn:microsoft.com/office/officeart/2018/2/layout/IconVerticalSolidList"/>
    <dgm:cxn modelId="{7D795280-DF22-47BA-AD97-B4A9A4161B89}" type="presParOf" srcId="{323B722F-3B35-4D68-918B-986F9CEE3810}" destId="{4A057AE5-A7AA-4392-8B83-84DB0F6CCD57}" srcOrd="0" destOrd="0" presId="urn:microsoft.com/office/officeart/2018/2/layout/IconVerticalSolidList"/>
    <dgm:cxn modelId="{435FAA99-CD53-46DC-B764-B642C8EED4F2}" type="presParOf" srcId="{323B722F-3B35-4D68-918B-986F9CEE3810}" destId="{7C9AFF4F-AAC3-4054-8EF4-7558A74F721A}" srcOrd="1" destOrd="0" presId="urn:microsoft.com/office/officeart/2018/2/layout/IconVerticalSolidList"/>
    <dgm:cxn modelId="{50C00BC0-5D58-4FFD-BBB3-F9C8FA4D929F}" type="presParOf" srcId="{323B722F-3B35-4D68-918B-986F9CEE3810}" destId="{8D038960-7DD6-4241-AC1E-68A4C15CD64E}" srcOrd="2" destOrd="0" presId="urn:microsoft.com/office/officeart/2018/2/layout/IconVerticalSolidList"/>
    <dgm:cxn modelId="{B32BE371-CC2D-4EED-9988-78AC7A400A41}" type="presParOf" srcId="{323B722F-3B35-4D68-918B-986F9CEE3810}" destId="{8CE4E7E5-FFA8-4BD8-8F77-3F2BA0E85CD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262AEE3-D9B3-4438-B113-7C275FBA8DC6}"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3989EFA-CF91-4744-9CEB-28E61FB58A5A}">
      <dgm:prSet/>
      <dgm:spPr/>
      <dgm:t>
        <a:bodyPr/>
        <a:lstStyle/>
        <a:p>
          <a:r>
            <a:rPr lang="en-GB" b="1"/>
            <a:t>I have proposed a patient centered blockchain-based healthcare platform, RxVault, that gives patients the ability to grant access and/or deny access to providers (doctors, researchers etc.).</a:t>
          </a:r>
          <a:endParaRPr lang="en-US"/>
        </a:p>
      </dgm:t>
    </dgm:pt>
    <dgm:pt modelId="{38327AFD-4A1A-4D5B-9562-106905DF1EBE}" type="parTrans" cxnId="{A00872EB-AC68-48F0-9BC4-5E2DB1EFF22A}">
      <dgm:prSet/>
      <dgm:spPr/>
      <dgm:t>
        <a:bodyPr/>
        <a:lstStyle/>
        <a:p>
          <a:endParaRPr lang="en-US"/>
        </a:p>
      </dgm:t>
    </dgm:pt>
    <dgm:pt modelId="{A9769606-DEAE-479E-B7C4-1D7EB354FCA7}" type="sibTrans" cxnId="{A00872EB-AC68-48F0-9BC4-5E2DB1EFF22A}">
      <dgm:prSet/>
      <dgm:spPr/>
      <dgm:t>
        <a:bodyPr/>
        <a:lstStyle/>
        <a:p>
          <a:endParaRPr lang="en-US"/>
        </a:p>
      </dgm:t>
    </dgm:pt>
    <dgm:pt modelId="{CD0E264A-16E9-4FFB-9C7C-B51D56E76710}">
      <dgm:prSet/>
      <dgm:spPr/>
      <dgm:t>
        <a:bodyPr/>
        <a:lstStyle/>
        <a:p>
          <a:r>
            <a:rPr lang="en-GB" b="1"/>
            <a:t>I have also demonstrated performing healthcare analytics on an off-chain EMR data, MIMIC-IV to derive actionable insights that helps with informed decisions</a:t>
          </a:r>
          <a:endParaRPr lang="en-US"/>
        </a:p>
      </dgm:t>
    </dgm:pt>
    <dgm:pt modelId="{E1A42515-4A26-4B63-9330-D4CF9576FBE6}" type="parTrans" cxnId="{09195BA6-5695-43E6-A2A6-5B5A42D57554}">
      <dgm:prSet/>
      <dgm:spPr/>
      <dgm:t>
        <a:bodyPr/>
        <a:lstStyle/>
        <a:p>
          <a:endParaRPr lang="en-US"/>
        </a:p>
      </dgm:t>
    </dgm:pt>
    <dgm:pt modelId="{0824729D-F410-41BD-B768-5A307DAADE02}" type="sibTrans" cxnId="{09195BA6-5695-43E6-A2A6-5B5A42D57554}">
      <dgm:prSet/>
      <dgm:spPr/>
      <dgm:t>
        <a:bodyPr/>
        <a:lstStyle/>
        <a:p>
          <a:endParaRPr lang="en-US"/>
        </a:p>
      </dgm:t>
    </dgm:pt>
    <dgm:pt modelId="{F4DC34C3-6225-45EC-BC92-E7712B11F8FD}">
      <dgm:prSet/>
      <dgm:spPr/>
      <dgm:t>
        <a:bodyPr/>
        <a:lstStyle/>
        <a:p>
          <a:r>
            <a:rPr lang="en-GB" b="1"/>
            <a:t>The functionalities from the blockchain application shows the possibility of having secure, trustable interoperability at the patient-provider level. </a:t>
          </a:r>
          <a:endParaRPr lang="en-US"/>
        </a:p>
      </dgm:t>
    </dgm:pt>
    <dgm:pt modelId="{8F3C8C7D-5E75-4812-BFFB-0670462D34B9}" type="parTrans" cxnId="{01614E12-A88D-437E-9135-9B3695434F33}">
      <dgm:prSet/>
      <dgm:spPr/>
      <dgm:t>
        <a:bodyPr/>
        <a:lstStyle/>
        <a:p>
          <a:endParaRPr lang="en-US"/>
        </a:p>
      </dgm:t>
    </dgm:pt>
    <dgm:pt modelId="{CA0D73A4-8F26-4094-BDF1-43BF83B0F6B2}" type="sibTrans" cxnId="{01614E12-A88D-437E-9135-9B3695434F33}">
      <dgm:prSet/>
      <dgm:spPr/>
      <dgm:t>
        <a:bodyPr/>
        <a:lstStyle/>
        <a:p>
          <a:endParaRPr lang="en-US"/>
        </a:p>
      </dgm:t>
    </dgm:pt>
    <dgm:pt modelId="{09AA1596-ED58-4DD4-BE1D-A01D2BA6C1B7}" type="pres">
      <dgm:prSet presAssocID="{E262AEE3-D9B3-4438-B113-7C275FBA8DC6}" presName="linear" presStyleCnt="0">
        <dgm:presLayoutVars>
          <dgm:animLvl val="lvl"/>
          <dgm:resizeHandles val="exact"/>
        </dgm:presLayoutVars>
      </dgm:prSet>
      <dgm:spPr/>
    </dgm:pt>
    <dgm:pt modelId="{707C1F03-30B1-4347-A179-6ECBCF168D02}" type="pres">
      <dgm:prSet presAssocID="{B3989EFA-CF91-4744-9CEB-28E61FB58A5A}" presName="parentText" presStyleLbl="node1" presStyleIdx="0" presStyleCnt="3">
        <dgm:presLayoutVars>
          <dgm:chMax val="0"/>
          <dgm:bulletEnabled val="1"/>
        </dgm:presLayoutVars>
      </dgm:prSet>
      <dgm:spPr/>
    </dgm:pt>
    <dgm:pt modelId="{B245277A-A875-4A46-87AC-56D534FD79AC}" type="pres">
      <dgm:prSet presAssocID="{A9769606-DEAE-479E-B7C4-1D7EB354FCA7}" presName="spacer" presStyleCnt="0"/>
      <dgm:spPr/>
    </dgm:pt>
    <dgm:pt modelId="{01799E4B-40C8-406B-9621-21872633E3D1}" type="pres">
      <dgm:prSet presAssocID="{CD0E264A-16E9-4FFB-9C7C-B51D56E76710}" presName="parentText" presStyleLbl="node1" presStyleIdx="1" presStyleCnt="3">
        <dgm:presLayoutVars>
          <dgm:chMax val="0"/>
          <dgm:bulletEnabled val="1"/>
        </dgm:presLayoutVars>
      </dgm:prSet>
      <dgm:spPr/>
    </dgm:pt>
    <dgm:pt modelId="{C100CB3C-9AEF-47AD-8A9E-7E1F847A7457}" type="pres">
      <dgm:prSet presAssocID="{0824729D-F410-41BD-B768-5A307DAADE02}" presName="spacer" presStyleCnt="0"/>
      <dgm:spPr/>
    </dgm:pt>
    <dgm:pt modelId="{0B474BC4-117F-4D3F-9AD2-2862B0935441}" type="pres">
      <dgm:prSet presAssocID="{F4DC34C3-6225-45EC-BC92-E7712B11F8FD}" presName="parentText" presStyleLbl="node1" presStyleIdx="2" presStyleCnt="3">
        <dgm:presLayoutVars>
          <dgm:chMax val="0"/>
          <dgm:bulletEnabled val="1"/>
        </dgm:presLayoutVars>
      </dgm:prSet>
      <dgm:spPr/>
    </dgm:pt>
  </dgm:ptLst>
  <dgm:cxnLst>
    <dgm:cxn modelId="{01614E12-A88D-437E-9135-9B3695434F33}" srcId="{E262AEE3-D9B3-4438-B113-7C275FBA8DC6}" destId="{F4DC34C3-6225-45EC-BC92-E7712B11F8FD}" srcOrd="2" destOrd="0" parTransId="{8F3C8C7D-5E75-4812-BFFB-0670462D34B9}" sibTransId="{CA0D73A4-8F26-4094-BDF1-43BF83B0F6B2}"/>
    <dgm:cxn modelId="{09195BA6-5695-43E6-A2A6-5B5A42D57554}" srcId="{E262AEE3-D9B3-4438-B113-7C275FBA8DC6}" destId="{CD0E264A-16E9-4FFB-9C7C-B51D56E76710}" srcOrd="1" destOrd="0" parTransId="{E1A42515-4A26-4B63-9330-D4CF9576FBE6}" sibTransId="{0824729D-F410-41BD-B768-5A307DAADE02}"/>
    <dgm:cxn modelId="{F0928FCC-3E05-4339-BBC2-9084E1A0F2CA}" type="presOf" srcId="{E262AEE3-D9B3-4438-B113-7C275FBA8DC6}" destId="{09AA1596-ED58-4DD4-BE1D-A01D2BA6C1B7}" srcOrd="0" destOrd="0" presId="urn:microsoft.com/office/officeart/2005/8/layout/vList2"/>
    <dgm:cxn modelId="{A0C43AD2-B070-4D72-962E-8EF2620A1115}" type="presOf" srcId="{F4DC34C3-6225-45EC-BC92-E7712B11F8FD}" destId="{0B474BC4-117F-4D3F-9AD2-2862B0935441}" srcOrd="0" destOrd="0" presId="urn:microsoft.com/office/officeart/2005/8/layout/vList2"/>
    <dgm:cxn modelId="{B8C159DB-4D6B-4133-AF13-8CBC21598468}" type="presOf" srcId="{CD0E264A-16E9-4FFB-9C7C-B51D56E76710}" destId="{01799E4B-40C8-406B-9621-21872633E3D1}" srcOrd="0" destOrd="0" presId="urn:microsoft.com/office/officeart/2005/8/layout/vList2"/>
    <dgm:cxn modelId="{A00872EB-AC68-48F0-9BC4-5E2DB1EFF22A}" srcId="{E262AEE3-D9B3-4438-B113-7C275FBA8DC6}" destId="{B3989EFA-CF91-4744-9CEB-28E61FB58A5A}" srcOrd="0" destOrd="0" parTransId="{38327AFD-4A1A-4D5B-9562-106905DF1EBE}" sibTransId="{A9769606-DEAE-479E-B7C4-1D7EB354FCA7}"/>
    <dgm:cxn modelId="{9784A7F2-3844-4D84-A44F-98549E1E451B}" type="presOf" srcId="{B3989EFA-CF91-4744-9CEB-28E61FB58A5A}" destId="{707C1F03-30B1-4347-A179-6ECBCF168D02}" srcOrd="0" destOrd="0" presId="urn:microsoft.com/office/officeart/2005/8/layout/vList2"/>
    <dgm:cxn modelId="{A88E8AE2-3F4F-4C01-BAC4-F686CA2B5C06}" type="presParOf" srcId="{09AA1596-ED58-4DD4-BE1D-A01D2BA6C1B7}" destId="{707C1F03-30B1-4347-A179-6ECBCF168D02}" srcOrd="0" destOrd="0" presId="urn:microsoft.com/office/officeart/2005/8/layout/vList2"/>
    <dgm:cxn modelId="{B56D1AE3-8EF3-43EC-855F-BCA389BD1ECE}" type="presParOf" srcId="{09AA1596-ED58-4DD4-BE1D-A01D2BA6C1B7}" destId="{B245277A-A875-4A46-87AC-56D534FD79AC}" srcOrd="1" destOrd="0" presId="urn:microsoft.com/office/officeart/2005/8/layout/vList2"/>
    <dgm:cxn modelId="{287B52C3-5AC1-4BE1-82E2-B16719E6EB98}" type="presParOf" srcId="{09AA1596-ED58-4DD4-BE1D-A01D2BA6C1B7}" destId="{01799E4B-40C8-406B-9621-21872633E3D1}" srcOrd="2" destOrd="0" presId="urn:microsoft.com/office/officeart/2005/8/layout/vList2"/>
    <dgm:cxn modelId="{50C87BEB-2D40-4462-9699-DC2F133D8DF6}" type="presParOf" srcId="{09AA1596-ED58-4DD4-BE1D-A01D2BA6C1B7}" destId="{C100CB3C-9AEF-47AD-8A9E-7E1F847A7457}" srcOrd="3" destOrd="0" presId="urn:microsoft.com/office/officeart/2005/8/layout/vList2"/>
    <dgm:cxn modelId="{0481C425-8FD9-439E-AE0B-1ECFDDDC95FB}" type="presParOf" srcId="{09AA1596-ED58-4DD4-BE1D-A01D2BA6C1B7}" destId="{0B474BC4-117F-4D3F-9AD2-2862B093544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53912A-8AF8-4DD2-AC47-C4B639C7502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6158417-8237-4F41-B9E6-4D6331B246E9}">
      <dgm:prSet custT="1"/>
      <dgm:spPr/>
      <dgm:t>
        <a:bodyPr/>
        <a:lstStyle/>
        <a:p>
          <a:pPr>
            <a:lnSpc>
              <a:spcPct val="100000"/>
            </a:lnSpc>
          </a:pPr>
          <a:r>
            <a:rPr lang="en-US" sz="2000" b="1" dirty="0"/>
            <a:t>By implementing a decentralized healthcare platform, we can achieve true transparency, security, data provenance amongst other desirable means of interoperability within healthcare.</a:t>
          </a:r>
          <a:endParaRPr lang="en-US" sz="2000" dirty="0"/>
        </a:p>
      </dgm:t>
    </dgm:pt>
    <dgm:pt modelId="{318D7138-40DC-49BC-9266-1CA063351EFD}" type="parTrans" cxnId="{09D970E3-6E72-4641-B924-49E429C6149D}">
      <dgm:prSet/>
      <dgm:spPr/>
      <dgm:t>
        <a:bodyPr/>
        <a:lstStyle/>
        <a:p>
          <a:endParaRPr lang="en-US"/>
        </a:p>
      </dgm:t>
    </dgm:pt>
    <dgm:pt modelId="{F343C72F-7DE6-4A21-99C4-5585D168B77C}" type="sibTrans" cxnId="{09D970E3-6E72-4641-B924-49E429C6149D}">
      <dgm:prSet/>
      <dgm:spPr/>
      <dgm:t>
        <a:bodyPr/>
        <a:lstStyle/>
        <a:p>
          <a:endParaRPr lang="en-US"/>
        </a:p>
      </dgm:t>
    </dgm:pt>
    <dgm:pt modelId="{C2E290C9-7A87-4060-967D-9B23C7782C74}">
      <dgm:prSet custT="1"/>
      <dgm:spPr/>
      <dgm:t>
        <a:bodyPr/>
        <a:lstStyle/>
        <a:p>
          <a:pPr>
            <a:lnSpc>
              <a:spcPct val="100000"/>
            </a:lnSpc>
          </a:pPr>
          <a:r>
            <a:rPr lang="en-US" sz="2000" b="1" dirty="0"/>
            <a:t>It is important to note that the current implementation shows interoperability between patient and provider only. This can be extended to accommodate other operations between different providers or organizations for example.</a:t>
          </a:r>
          <a:endParaRPr lang="en-US" sz="2000" dirty="0"/>
        </a:p>
      </dgm:t>
    </dgm:pt>
    <dgm:pt modelId="{1AD56B5C-D0FF-4A8B-983C-E5050E1A4519}" type="parTrans" cxnId="{0BCCC479-3CC1-4A73-AA3E-46D3FBA7B411}">
      <dgm:prSet/>
      <dgm:spPr/>
      <dgm:t>
        <a:bodyPr/>
        <a:lstStyle/>
        <a:p>
          <a:endParaRPr lang="en-US"/>
        </a:p>
      </dgm:t>
    </dgm:pt>
    <dgm:pt modelId="{BD167404-66BD-452B-9602-19E762CC3CC4}" type="sibTrans" cxnId="{0BCCC479-3CC1-4A73-AA3E-46D3FBA7B411}">
      <dgm:prSet/>
      <dgm:spPr/>
      <dgm:t>
        <a:bodyPr/>
        <a:lstStyle/>
        <a:p>
          <a:endParaRPr lang="en-US"/>
        </a:p>
      </dgm:t>
    </dgm:pt>
    <dgm:pt modelId="{A0F2EDC9-60F3-4607-A93B-25131F145022}">
      <dgm:prSet custT="1"/>
      <dgm:spPr/>
      <dgm:t>
        <a:bodyPr/>
        <a:lstStyle/>
        <a:p>
          <a:pPr>
            <a:lnSpc>
              <a:spcPct val="100000"/>
            </a:lnSpc>
          </a:pPr>
          <a:r>
            <a:rPr lang="en-US" sz="2000" b="1" dirty="0"/>
            <a:t>Cost would need to be factored before making a more robust implementation. Additionally, funding might be needed to come up with a minimum viable product (MVP).</a:t>
          </a:r>
          <a:endParaRPr lang="en-US" sz="2000" dirty="0"/>
        </a:p>
      </dgm:t>
    </dgm:pt>
    <dgm:pt modelId="{5657E8C3-771A-4243-BAD9-41B851924586}" type="parTrans" cxnId="{0FF6F976-604E-472A-9557-BE227A213610}">
      <dgm:prSet/>
      <dgm:spPr/>
      <dgm:t>
        <a:bodyPr/>
        <a:lstStyle/>
        <a:p>
          <a:endParaRPr lang="en-US"/>
        </a:p>
      </dgm:t>
    </dgm:pt>
    <dgm:pt modelId="{82B84753-7105-4427-9D38-D12BF4AA01E6}" type="sibTrans" cxnId="{0FF6F976-604E-472A-9557-BE227A213610}">
      <dgm:prSet/>
      <dgm:spPr/>
      <dgm:t>
        <a:bodyPr/>
        <a:lstStyle/>
        <a:p>
          <a:endParaRPr lang="en-US"/>
        </a:p>
      </dgm:t>
    </dgm:pt>
    <dgm:pt modelId="{BDB7C243-54F4-4A54-866E-19C0DC910CEF}" type="pres">
      <dgm:prSet presAssocID="{1B53912A-8AF8-4DD2-AC47-C4B639C7502A}" presName="root" presStyleCnt="0">
        <dgm:presLayoutVars>
          <dgm:dir/>
          <dgm:resizeHandles val="exact"/>
        </dgm:presLayoutVars>
      </dgm:prSet>
      <dgm:spPr/>
    </dgm:pt>
    <dgm:pt modelId="{EE7592F9-0161-4234-8953-4194C2FA14FD}" type="pres">
      <dgm:prSet presAssocID="{E6158417-8237-4F41-B9E6-4D6331B246E9}" presName="compNode" presStyleCnt="0"/>
      <dgm:spPr/>
    </dgm:pt>
    <dgm:pt modelId="{159E4C8E-9315-4396-B6FC-6451236319B2}" type="pres">
      <dgm:prSet presAssocID="{E6158417-8237-4F41-B9E6-4D6331B246E9}" presName="bgRect" presStyleLbl="bgShp" presStyleIdx="0" presStyleCnt="3"/>
      <dgm:spPr/>
    </dgm:pt>
    <dgm:pt modelId="{80474DE9-C2A0-405D-997D-81FD11A88214}" type="pres">
      <dgm:prSet presAssocID="{E6158417-8237-4F41-B9E6-4D6331B246E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ock"/>
        </a:ext>
      </dgm:extLst>
    </dgm:pt>
    <dgm:pt modelId="{46093852-F30D-4813-B607-D5A921856D8F}" type="pres">
      <dgm:prSet presAssocID="{E6158417-8237-4F41-B9E6-4D6331B246E9}" presName="spaceRect" presStyleCnt="0"/>
      <dgm:spPr/>
    </dgm:pt>
    <dgm:pt modelId="{2FD10FEA-F9F1-428A-8096-5413713A9A6D}" type="pres">
      <dgm:prSet presAssocID="{E6158417-8237-4F41-B9E6-4D6331B246E9}" presName="parTx" presStyleLbl="revTx" presStyleIdx="0" presStyleCnt="3">
        <dgm:presLayoutVars>
          <dgm:chMax val="0"/>
          <dgm:chPref val="0"/>
        </dgm:presLayoutVars>
      </dgm:prSet>
      <dgm:spPr/>
    </dgm:pt>
    <dgm:pt modelId="{2E826BE0-96EC-48B3-AB97-855E0EDADCCA}" type="pres">
      <dgm:prSet presAssocID="{F343C72F-7DE6-4A21-99C4-5585D168B77C}" presName="sibTrans" presStyleCnt="0"/>
      <dgm:spPr/>
    </dgm:pt>
    <dgm:pt modelId="{C5290887-047D-487F-9540-590C55BC5782}" type="pres">
      <dgm:prSet presAssocID="{C2E290C9-7A87-4060-967D-9B23C7782C74}" presName="compNode" presStyleCnt="0"/>
      <dgm:spPr/>
    </dgm:pt>
    <dgm:pt modelId="{D4CDE376-91A9-46B3-A525-EA9C523E1589}" type="pres">
      <dgm:prSet presAssocID="{C2E290C9-7A87-4060-967D-9B23C7782C74}" presName="bgRect" presStyleLbl="bgShp" presStyleIdx="1" presStyleCnt="3"/>
      <dgm:spPr/>
    </dgm:pt>
    <dgm:pt modelId="{9FEAE415-278E-4C76-BBDD-6B0BC0588D2C}" type="pres">
      <dgm:prSet presAssocID="{C2E290C9-7A87-4060-967D-9B23C7782C7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tor"/>
        </a:ext>
      </dgm:extLst>
    </dgm:pt>
    <dgm:pt modelId="{E5B8B0A5-DA5A-4A59-BB66-8D70CA8B5F83}" type="pres">
      <dgm:prSet presAssocID="{C2E290C9-7A87-4060-967D-9B23C7782C74}" presName="spaceRect" presStyleCnt="0"/>
      <dgm:spPr/>
    </dgm:pt>
    <dgm:pt modelId="{5811DDF3-3F71-4340-94DC-1C9E95B2FD56}" type="pres">
      <dgm:prSet presAssocID="{C2E290C9-7A87-4060-967D-9B23C7782C74}" presName="parTx" presStyleLbl="revTx" presStyleIdx="1" presStyleCnt="3">
        <dgm:presLayoutVars>
          <dgm:chMax val="0"/>
          <dgm:chPref val="0"/>
        </dgm:presLayoutVars>
      </dgm:prSet>
      <dgm:spPr/>
    </dgm:pt>
    <dgm:pt modelId="{5B2C2E07-605C-46DD-9986-DD90F9D40712}" type="pres">
      <dgm:prSet presAssocID="{BD167404-66BD-452B-9602-19E762CC3CC4}" presName="sibTrans" presStyleCnt="0"/>
      <dgm:spPr/>
    </dgm:pt>
    <dgm:pt modelId="{52BF2AA7-FA55-4127-9980-6D1ECFD9CB8F}" type="pres">
      <dgm:prSet presAssocID="{A0F2EDC9-60F3-4607-A93B-25131F145022}" presName="compNode" presStyleCnt="0"/>
      <dgm:spPr/>
    </dgm:pt>
    <dgm:pt modelId="{9BA990E7-AC36-4AA2-92B5-7D3B9698AD23}" type="pres">
      <dgm:prSet presAssocID="{A0F2EDC9-60F3-4607-A93B-25131F145022}" presName="bgRect" presStyleLbl="bgShp" presStyleIdx="2" presStyleCnt="3"/>
      <dgm:spPr/>
    </dgm:pt>
    <dgm:pt modelId="{EA7F5B22-2125-437C-B907-AB4928800FC8}" type="pres">
      <dgm:prSet presAssocID="{A0F2EDC9-60F3-4607-A93B-25131F14502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llar"/>
        </a:ext>
      </dgm:extLst>
    </dgm:pt>
    <dgm:pt modelId="{D5143A28-8E9A-4DF4-A8C2-378F12543E99}" type="pres">
      <dgm:prSet presAssocID="{A0F2EDC9-60F3-4607-A93B-25131F145022}" presName="spaceRect" presStyleCnt="0"/>
      <dgm:spPr/>
    </dgm:pt>
    <dgm:pt modelId="{E5267931-F46F-4668-9A9C-1197130472F6}" type="pres">
      <dgm:prSet presAssocID="{A0F2EDC9-60F3-4607-A93B-25131F145022}" presName="parTx" presStyleLbl="revTx" presStyleIdx="2" presStyleCnt="3">
        <dgm:presLayoutVars>
          <dgm:chMax val="0"/>
          <dgm:chPref val="0"/>
        </dgm:presLayoutVars>
      </dgm:prSet>
      <dgm:spPr/>
    </dgm:pt>
  </dgm:ptLst>
  <dgm:cxnLst>
    <dgm:cxn modelId="{7E4AEA66-3CD3-4E87-8EAA-719AEAE8A3BA}" type="presOf" srcId="{A0F2EDC9-60F3-4607-A93B-25131F145022}" destId="{E5267931-F46F-4668-9A9C-1197130472F6}" srcOrd="0" destOrd="0" presId="urn:microsoft.com/office/officeart/2018/2/layout/IconVerticalSolidList"/>
    <dgm:cxn modelId="{0FF6F976-604E-472A-9557-BE227A213610}" srcId="{1B53912A-8AF8-4DD2-AC47-C4B639C7502A}" destId="{A0F2EDC9-60F3-4607-A93B-25131F145022}" srcOrd="2" destOrd="0" parTransId="{5657E8C3-771A-4243-BAD9-41B851924586}" sibTransId="{82B84753-7105-4427-9D38-D12BF4AA01E6}"/>
    <dgm:cxn modelId="{0BCCC479-3CC1-4A73-AA3E-46D3FBA7B411}" srcId="{1B53912A-8AF8-4DD2-AC47-C4B639C7502A}" destId="{C2E290C9-7A87-4060-967D-9B23C7782C74}" srcOrd="1" destOrd="0" parTransId="{1AD56B5C-D0FF-4A8B-983C-E5050E1A4519}" sibTransId="{BD167404-66BD-452B-9602-19E762CC3CC4}"/>
    <dgm:cxn modelId="{39D334CB-DD17-49D6-A291-09FADDE6F68F}" type="presOf" srcId="{E6158417-8237-4F41-B9E6-4D6331B246E9}" destId="{2FD10FEA-F9F1-428A-8096-5413713A9A6D}" srcOrd="0" destOrd="0" presId="urn:microsoft.com/office/officeart/2018/2/layout/IconVerticalSolidList"/>
    <dgm:cxn modelId="{09D970E3-6E72-4641-B924-49E429C6149D}" srcId="{1B53912A-8AF8-4DD2-AC47-C4B639C7502A}" destId="{E6158417-8237-4F41-B9E6-4D6331B246E9}" srcOrd="0" destOrd="0" parTransId="{318D7138-40DC-49BC-9266-1CA063351EFD}" sibTransId="{F343C72F-7DE6-4A21-99C4-5585D168B77C}"/>
    <dgm:cxn modelId="{5FF3FEF8-4F7C-400B-A1CF-FCC9793D1E6F}" type="presOf" srcId="{1B53912A-8AF8-4DD2-AC47-C4B639C7502A}" destId="{BDB7C243-54F4-4A54-866E-19C0DC910CEF}" srcOrd="0" destOrd="0" presId="urn:microsoft.com/office/officeart/2018/2/layout/IconVerticalSolidList"/>
    <dgm:cxn modelId="{9746F8FA-CC2B-45BB-A90E-A1CE348C6693}" type="presOf" srcId="{C2E290C9-7A87-4060-967D-9B23C7782C74}" destId="{5811DDF3-3F71-4340-94DC-1C9E95B2FD56}" srcOrd="0" destOrd="0" presId="urn:microsoft.com/office/officeart/2018/2/layout/IconVerticalSolidList"/>
    <dgm:cxn modelId="{80C40CBE-F2D7-45D9-8F98-A3E7D608F36D}" type="presParOf" srcId="{BDB7C243-54F4-4A54-866E-19C0DC910CEF}" destId="{EE7592F9-0161-4234-8953-4194C2FA14FD}" srcOrd="0" destOrd="0" presId="urn:microsoft.com/office/officeart/2018/2/layout/IconVerticalSolidList"/>
    <dgm:cxn modelId="{885394C9-D1E1-4437-AA3A-79B784A069F0}" type="presParOf" srcId="{EE7592F9-0161-4234-8953-4194C2FA14FD}" destId="{159E4C8E-9315-4396-B6FC-6451236319B2}" srcOrd="0" destOrd="0" presId="urn:microsoft.com/office/officeart/2018/2/layout/IconVerticalSolidList"/>
    <dgm:cxn modelId="{7C8DD3FB-E3B9-48A0-9E8C-78E65E475246}" type="presParOf" srcId="{EE7592F9-0161-4234-8953-4194C2FA14FD}" destId="{80474DE9-C2A0-405D-997D-81FD11A88214}" srcOrd="1" destOrd="0" presId="urn:microsoft.com/office/officeart/2018/2/layout/IconVerticalSolidList"/>
    <dgm:cxn modelId="{257FF837-1E5C-4D81-9C4B-7750B6584B52}" type="presParOf" srcId="{EE7592F9-0161-4234-8953-4194C2FA14FD}" destId="{46093852-F30D-4813-B607-D5A921856D8F}" srcOrd="2" destOrd="0" presId="urn:microsoft.com/office/officeart/2018/2/layout/IconVerticalSolidList"/>
    <dgm:cxn modelId="{C377E008-4FC3-4464-9939-263202D58EBB}" type="presParOf" srcId="{EE7592F9-0161-4234-8953-4194C2FA14FD}" destId="{2FD10FEA-F9F1-428A-8096-5413713A9A6D}" srcOrd="3" destOrd="0" presId="urn:microsoft.com/office/officeart/2018/2/layout/IconVerticalSolidList"/>
    <dgm:cxn modelId="{72BB6158-4B61-4495-87A6-CF3D737C84ED}" type="presParOf" srcId="{BDB7C243-54F4-4A54-866E-19C0DC910CEF}" destId="{2E826BE0-96EC-48B3-AB97-855E0EDADCCA}" srcOrd="1" destOrd="0" presId="urn:microsoft.com/office/officeart/2018/2/layout/IconVerticalSolidList"/>
    <dgm:cxn modelId="{01499B49-B51E-453A-9DBC-1EF1D8C82FFD}" type="presParOf" srcId="{BDB7C243-54F4-4A54-866E-19C0DC910CEF}" destId="{C5290887-047D-487F-9540-590C55BC5782}" srcOrd="2" destOrd="0" presId="urn:microsoft.com/office/officeart/2018/2/layout/IconVerticalSolidList"/>
    <dgm:cxn modelId="{B15F01A1-EBEB-4DAC-8208-382DE8916BB5}" type="presParOf" srcId="{C5290887-047D-487F-9540-590C55BC5782}" destId="{D4CDE376-91A9-46B3-A525-EA9C523E1589}" srcOrd="0" destOrd="0" presId="urn:microsoft.com/office/officeart/2018/2/layout/IconVerticalSolidList"/>
    <dgm:cxn modelId="{A0FD6C0A-43DC-4EAD-9B7B-329B61CB7C25}" type="presParOf" srcId="{C5290887-047D-487F-9540-590C55BC5782}" destId="{9FEAE415-278E-4C76-BBDD-6B0BC0588D2C}" srcOrd="1" destOrd="0" presId="urn:microsoft.com/office/officeart/2018/2/layout/IconVerticalSolidList"/>
    <dgm:cxn modelId="{EDF37E60-CBC5-403B-A107-BE1C013541D0}" type="presParOf" srcId="{C5290887-047D-487F-9540-590C55BC5782}" destId="{E5B8B0A5-DA5A-4A59-BB66-8D70CA8B5F83}" srcOrd="2" destOrd="0" presId="urn:microsoft.com/office/officeart/2018/2/layout/IconVerticalSolidList"/>
    <dgm:cxn modelId="{7B6F2472-408B-478A-91B0-8A902AB48444}" type="presParOf" srcId="{C5290887-047D-487F-9540-590C55BC5782}" destId="{5811DDF3-3F71-4340-94DC-1C9E95B2FD56}" srcOrd="3" destOrd="0" presId="urn:microsoft.com/office/officeart/2018/2/layout/IconVerticalSolidList"/>
    <dgm:cxn modelId="{4D2392D5-231E-489E-AC2C-76BE702A1335}" type="presParOf" srcId="{BDB7C243-54F4-4A54-866E-19C0DC910CEF}" destId="{5B2C2E07-605C-46DD-9986-DD90F9D40712}" srcOrd="3" destOrd="0" presId="urn:microsoft.com/office/officeart/2018/2/layout/IconVerticalSolidList"/>
    <dgm:cxn modelId="{5A0486A9-2D04-4DBC-BFC4-FD2DD7DAD11D}" type="presParOf" srcId="{BDB7C243-54F4-4A54-866E-19C0DC910CEF}" destId="{52BF2AA7-FA55-4127-9980-6D1ECFD9CB8F}" srcOrd="4" destOrd="0" presId="urn:microsoft.com/office/officeart/2018/2/layout/IconVerticalSolidList"/>
    <dgm:cxn modelId="{480AE3E7-6F20-4FE7-B3C0-D93391EB613A}" type="presParOf" srcId="{52BF2AA7-FA55-4127-9980-6D1ECFD9CB8F}" destId="{9BA990E7-AC36-4AA2-92B5-7D3B9698AD23}" srcOrd="0" destOrd="0" presId="urn:microsoft.com/office/officeart/2018/2/layout/IconVerticalSolidList"/>
    <dgm:cxn modelId="{970B2C8D-37B9-4C2C-84D4-A7107376295E}" type="presParOf" srcId="{52BF2AA7-FA55-4127-9980-6D1ECFD9CB8F}" destId="{EA7F5B22-2125-437C-B907-AB4928800FC8}" srcOrd="1" destOrd="0" presId="urn:microsoft.com/office/officeart/2018/2/layout/IconVerticalSolidList"/>
    <dgm:cxn modelId="{4FC70C7A-01C2-4E91-B7DD-EBB35EE51FDE}" type="presParOf" srcId="{52BF2AA7-FA55-4127-9980-6D1ECFD9CB8F}" destId="{D5143A28-8E9A-4DF4-A8C2-378F12543E99}" srcOrd="2" destOrd="0" presId="urn:microsoft.com/office/officeart/2018/2/layout/IconVerticalSolidList"/>
    <dgm:cxn modelId="{A1D68965-031D-4962-BF98-AD36D5CA5DB5}" type="presParOf" srcId="{52BF2AA7-FA55-4127-9980-6D1ECFD9CB8F}" destId="{E5267931-F46F-4668-9A9C-1197130472F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258203-4AA2-410D-BF7F-9E43BFF2B58B}"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2C11A887-8EAE-4603-B79B-F7BA43465625}">
      <dgm:prSet/>
      <dgm:spPr/>
      <dgm:t>
        <a:bodyPr/>
        <a:lstStyle/>
        <a:p>
          <a:r>
            <a:rPr lang="en-GB" b="1"/>
            <a:t>GOD ALMIGHTY</a:t>
          </a:r>
          <a:endParaRPr lang="en-US"/>
        </a:p>
      </dgm:t>
    </dgm:pt>
    <dgm:pt modelId="{B04F64EB-4613-40F0-9A85-6ADB2CB859A8}" type="parTrans" cxnId="{20A56723-59D9-42BE-9CF1-6F8BA8D70F2B}">
      <dgm:prSet/>
      <dgm:spPr/>
      <dgm:t>
        <a:bodyPr/>
        <a:lstStyle/>
        <a:p>
          <a:endParaRPr lang="en-US"/>
        </a:p>
      </dgm:t>
    </dgm:pt>
    <dgm:pt modelId="{41AAE0ED-7AF2-4022-B2A0-9AAA562E3E63}" type="sibTrans" cxnId="{20A56723-59D9-42BE-9CF1-6F8BA8D70F2B}">
      <dgm:prSet/>
      <dgm:spPr/>
      <dgm:t>
        <a:bodyPr/>
        <a:lstStyle/>
        <a:p>
          <a:endParaRPr lang="en-US"/>
        </a:p>
      </dgm:t>
    </dgm:pt>
    <dgm:pt modelId="{76AD23A1-F3D7-448E-8D16-723327CE5A90}">
      <dgm:prSet/>
      <dgm:spPr/>
      <dgm:t>
        <a:bodyPr/>
        <a:lstStyle/>
        <a:p>
          <a:r>
            <a:rPr lang="en-GB" b="1"/>
            <a:t>My Supervisor, Professor Ashley Akbari</a:t>
          </a:r>
          <a:endParaRPr lang="en-US"/>
        </a:p>
      </dgm:t>
    </dgm:pt>
    <dgm:pt modelId="{10DB3163-96D2-432B-B18A-F2B7BABBFB39}" type="parTrans" cxnId="{F19A137D-DF3D-4361-9AB3-614DA5657177}">
      <dgm:prSet/>
      <dgm:spPr/>
      <dgm:t>
        <a:bodyPr/>
        <a:lstStyle/>
        <a:p>
          <a:endParaRPr lang="en-US"/>
        </a:p>
      </dgm:t>
    </dgm:pt>
    <dgm:pt modelId="{5B02A388-95FB-42BB-AB18-121640DEE4AF}" type="sibTrans" cxnId="{F19A137D-DF3D-4361-9AB3-614DA5657177}">
      <dgm:prSet/>
      <dgm:spPr/>
      <dgm:t>
        <a:bodyPr/>
        <a:lstStyle/>
        <a:p>
          <a:endParaRPr lang="en-US"/>
        </a:p>
      </dgm:t>
    </dgm:pt>
    <dgm:pt modelId="{BF54BDF2-19C2-458F-8B14-5772ED95A484}">
      <dgm:prSet/>
      <dgm:spPr/>
      <dgm:t>
        <a:bodyPr/>
        <a:lstStyle/>
        <a:p>
          <a:r>
            <a:rPr lang="en-GB" b="1"/>
            <a:t>Former HDS Director, Dr. Pete Arnold</a:t>
          </a:r>
          <a:endParaRPr lang="en-US"/>
        </a:p>
      </dgm:t>
    </dgm:pt>
    <dgm:pt modelId="{58A0B068-CA1B-4DA6-9659-643467ABF6CE}" type="parTrans" cxnId="{48C160CD-B182-470F-BD6B-C8C66AB41A3A}">
      <dgm:prSet/>
      <dgm:spPr/>
      <dgm:t>
        <a:bodyPr/>
        <a:lstStyle/>
        <a:p>
          <a:endParaRPr lang="en-US"/>
        </a:p>
      </dgm:t>
    </dgm:pt>
    <dgm:pt modelId="{E3CA4407-2E7D-4889-999C-A8637CEB0EE8}" type="sibTrans" cxnId="{48C160CD-B182-470F-BD6B-C8C66AB41A3A}">
      <dgm:prSet/>
      <dgm:spPr/>
      <dgm:t>
        <a:bodyPr/>
        <a:lstStyle/>
        <a:p>
          <a:endParaRPr lang="en-US"/>
        </a:p>
      </dgm:t>
    </dgm:pt>
    <dgm:pt modelId="{3C27D7B5-C0A4-41A8-A11C-166EC6519EE5}">
      <dgm:prSet/>
      <dgm:spPr/>
      <dgm:t>
        <a:bodyPr/>
        <a:lstStyle/>
        <a:p>
          <a:r>
            <a:rPr lang="en-GB" b="1" dirty="0"/>
            <a:t>Director, Prof. Micheal Gravenor</a:t>
          </a:r>
          <a:endParaRPr lang="en-US" dirty="0"/>
        </a:p>
      </dgm:t>
    </dgm:pt>
    <dgm:pt modelId="{DBED79D7-5E98-4750-9443-4034B4904228}" type="parTrans" cxnId="{C95BF0FE-7360-454F-9D65-E5F4C931CD82}">
      <dgm:prSet/>
      <dgm:spPr/>
      <dgm:t>
        <a:bodyPr/>
        <a:lstStyle/>
        <a:p>
          <a:endParaRPr lang="en-US"/>
        </a:p>
      </dgm:t>
    </dgm:pt>
    <dgm:pt modelId="{C30C9D9E-9112-40E1-9A5C-EA2D1AD03FFA}" type="sibTrans" cxnId="{C95BF0FE-7360-454F-9D65-E5F4C931CD82}">
      <dgm:prSet/>
      <dgm:spPr/>
      <dgm:t>
        <a:bodyPr/>
        <a:lstStyle/>
        <a:p>
          <a:endParaRPr lang="en-US"/>
        </a:p>
      </dgm:t>
    </dgm:pt>
    <dgm:pt modelId="{96EEB8B1-BFBE-4B2F-9FF6-61E42E4971AB}">
      <dgm:prSet/>
      <dgm:spPr/>
      <dgm:t>
        <a:bodyPr/>
        <a:lstStyle/>
        <a:p>
          <a:r>
            <a:rPr lang="en-GB" b="1" dirty="0"/>
            <a:t>Current HDS Program Director </a:t>
          </a:r>
          <a:r>
            <a:rPr lang="en-GB" b="1" i="0" dirty="0"/>
            <a:t>Dr Vesna </a:t>
          </a:r>
          <a:r>
            <a:rPr lang="en-GB" b="1" i="0" dirty="0" err="1"/>
            <a:t>Vuksanovic</a:t>
          </a:r>
          <a:endParaRPr lang="en-US" b="1" dirty="0"/>
        </a:p>
      </dgm:t>
    </dgm:pt>
    <dgm:pt modelId="{0D13C1DD-17E6-4A95-A6E7-45BC8E841A46}" type="parTrans" cxnId="{CFA2EE3D-1187-4134-A9E6-322361D63C26}">
      <dgm:prSet/>
      <dgm:spPr/>
      <dgm:t>
        <a:bodyPr/>
        <a:lstStyle/>
        <a:p>
          <a:endParaRPr lang="en-GB"/>
        </a:p>
      </dgm:t>
    </dgm:pt>
    <dgm:pt modelId="{406E9B13-75FE-4AD2-AA09-293FE8F463CD}" type="sibTrans" cxnId="{CFA2EE3D-1187-4134-A9E6-322361D63C26}">
      <dgm:prSet/>
      <dgm:spPr/>
      <dgm:t>
        <a:bodyPr/>
        <a:lstStyle/>
        <a:p>
          <a:endParaRPr lang="en-GB"/>
        </a:p>
      </dgm:t>
    </dgm:pt>
    <dgm:pt modelId="{C33EC1AA-CEED-4CC4-A432-8F235FCBF8DE}" type="pres">
      <dgm:prSet presAssocID="{A0258203-4AA2-410D-BF7F-9E43BFF2B58B}" presName="outerComposite" presStyleCnt="0">
        <dgm:presLayoutVars>
          <dgm:chMax val="5"/>
          <dgm:dir/>
          <dgm:resizeHandles val="exact"/>
        </dgm:presLayoutVars>
      </dgm:prSet>
      <dgm:spPr/>
    </dgm:pt>
    <dgm:pt modelId="{44F42E49-6692-498F-8721-D47D39F8B3A9}" type="pres">
      <dgm:prSet presAssocID="{A0258203-4AA2-410D-BF7F-9E43BFF2B58B}" presName="dummyMaxCanvas" presStyleCnt="0">
        <dgm:presLayoutVars/>
      </dgm:prSet>
      <dgm:spPr/>
    </dgm:pt>
    <dgm:pt modelId="{2E5FCD22-3637-4689-B666-055940DEFDB8}" type="pres">
      <dgm:prSet presAssocID="{A0258203-4AA2-410D-BF7F-9E43BFF2B58B}" presName="FiveNodes_1" presStyleLbl="node1" presStyleIdx="0" presStyleCnt="5">
        <dgm:presLayoutVars>
          <dgm:bulletEnabled val="1"/>
        </dgm:presLayoutVars>
      </dgm:prSet>
      <dgm:spPr/>
    </dgm:pt>
    <dgm:pt modelId="{BE7523FE-488E-4158-8765-B68EFB37225F}" type="pres">
      <dgm:prSet presAssocID="{A0258203-4AA2-410D-BF7F-9E43BFF2B58B}" presName="FiveNodes_2" presStyleLbl="node1" presStyleIdx="1" presStyleCnt="5">
        <dgm:presLayoutVars>
          <dgm:bulletEnabled val="1"/>
        </dgm:presLayoutVars>
      </dgm:prSet>
      <dgm:spPr/>
    </dgm:pt>
    <dgm:pt modelId="{77913B5E-9E7B-4C93-8D93-D6304D7B787B}" type="pres">
      <dgm:prSet presAssocID="{A0258203-4AA2-410D-BF7F-9E43BFF2B58B}" presName="FiveNodes_3" presStyleLbl="node1" presStyleIdx="2" presStyleCnt="5">
        <dgm:presLayoutVars>
          <dgm:bulletEnabled val="1"/>
        </dgm:presLayoutVars>
      </dgm:prSet>
      <dgm:spPr/>
    </dgm:pt>
    <dgm:pt modelId="{0067B1A5-4C1B-4A51-A126-F9AFCD45F748}" type="pres">
      <dgm:prSet presAssocID="{A0258203-4AA2-410D-BF7F-9E43BFF2B58B}" presName="FiveNodes_4" presStyleLbl="node1" presStyleIdx="3" presStyleCnt="5">
        <dgm:presLayoutVars>
          <dgm:bulletEnabled val="1"/>
        </dgm:presLayoutVars>
      </dgm:prSet>
      <dgm:spPr/>
    </dgm:pt>
    <dgm:pt modelId="{7E7A5337-8545-4B53-B7C6-23F384359C1E}" type="pres">
      <dgm:prSet presAssocID="{A0258203-4AA2-410D-BF7F-9E43BFF2B58B}" presName="FiveNodes_5" presStyleLbl="node1" presStyleIdx="4" presStyleCnt="5">
        <dgm:presLayoutVars>
          <dgm:bulletEnabled val="1"/>
        </dgm:presLayoutVars>
      </dgm:prSet>
      <dgm:spPr/>
    </dgm:pt>
    <dgm:pt modelId="{DF64DBBD-51E8-47C5-AFAC-F63B261DF112}" type="pres">
      <dgm:prSet presAssocID="{A0258203-4AA2-410D-BF7F-9E43BFF2B58B}" presName="FiveConn_1-2" presStyleLbl="fgAccFollowNode1" presStyleIdx="0" presStyleCnt="4">
        <dgm:presLayoutVars>
          <dgm:bulletEnabled val="1"/>
        </dgm:presLayoutVars>
      </dgm:prSet>
      <dgm:spPr/>
    </dgm:pt>
    <dgm:pt modelId="{4C186318-3459-4FA9-A23A-8FFF1F6E0A11}" type="pres">
      <dgm:prSet presAssocID="{A0258203-4AA2-410D-BF7F-9E43BFF2B58B}" presName="FiveConn_2-3" presStyleLbl="fgAccFollowNode1" presStyleIdx="1" presStyleCnt="4">
        <dgm:presLayoutVars>
          <dgm:bulletEnabled val="1"/>
        </dgm:presLayoutVars>
      </dgm:prSet>
      <dgm:spPr/>
    </dgm:pt>
    <dgm:pt modelId="{31286AD6-6E61-4F1E-A164-E992AB1AF731}" type="pres">
      <dgm:prSet presAssocID="{A0258203-4AA2-410D-BF7F-9E43BFF2B58B}" presName="FiveConn_3-4" presStyleLbl="fgAccFollowNode1" presStyleIdx="2" presStyleCnt="4">
        <dgm:presLayoutVars>
          <dgm:bulletEnabled val="1"/>
        </dgm:presLayoutVars>
      </dgm:prSet>
      <dgm:spPr/>
    </dgm:pt>
    <dgm:pt modelId="{80EF051B-35F2-4F4A-BB1C-A53D0A873B97}" type="pres">
      <dgm:prSet presAssocID="{A0258203-4AA2-410D-BF7F-9E43BFF2B58B}" presName="FiveConn_4-5" presStyleLbl="fgAccFollowNode1" presStyleIdx="3" presStyleCnt="4">
        <dgm:presLayoutVars>
          <dgm:bulletEnabled val="1"/>
        </dgm:presLayoutVars>
      </dgm:prSet>
      <dgm:spPr/>
    </dgm:pt>
    <dgm:pt modelId="{DC1D75EF-4257-4421-B144-6B4E6FC0B647}" type="pres">
      <dgm:prSet presAssocID="{A0258203-4AA2-410D-BF7F-9E43BFF2B58B}" presName="FiveNodes_1_text" presStyleLbl="node1" presStyleIdx="4" presStyleCnt="5">
        <dgm:presLayoutVars>
          <dgm:bulletEnabled val="1"/>
        </dgm:presLayoutVars>
      </dgm:prSet>
      <dgm:spPr/>
    </dgm:pt>
    <dgm:pt modelId="{E1802B29-7302-4B69-9CBF-2B794D22A503}" type="pres">
      <dgm:prSet presAssocID="{A0258203-4AA2-410D-BF7F-9E43BFF2B58B}" presName="FiveNodes_2_text" presStyleLbl="node1" presStyleIdx="4" presStyleCnt="5">
        <dgm:presLayoutVars>
          <dgm:bulletEnabled val="1"/>
        </dgm:presLayoutVars>
      </dgm:prSet>
      <dgm:spPr/>
    </dgm:pt>
    <dgm:pt modelId="{5F3D8577-3BE0-4F31-9AF3-835835A3B412}" type="pres">
      <dgm:prSet presAssocID="{A0258203-4AA2-410D-BF7F-9E43BFF2B58B}" presName="FiveNodes_3_text" presStyleLbl="node1" presStyleIdx="4" presStyleCnt="5">
        <dgm:presLayoutVars>
          <dgm:bulletEnabled val="1"/>
        </dgm:presLayoutVars>
      </dgm:prSet>
      <dgm:spPr/>
    </dgm:pt>
    <dgm:pt modelId="{4CD4B540-9FB7-4DE6-B0A5-5AAF10159D2E}" type="pres">
      <dgm:prSet presAssocID="{A0258203-4AA2-410D-BF7F-9E43BFF2B58B}" presName="FiveNodes_4_text" presStyleLbl="node1" presStyleIdx="4" presStyleCnt="5">
        <dgm:presLayoutVars>
          <dgm:bulletEnabled val="1"/>
        </dgm:presLayoutVars>
      </dgm:prSet>
      <dgm:spPr/>
    </dgm:pt>
    <dgm:pt modelId="{BBF66358-D679-49D1-8D3A-59FB76A5DD8D}" type="pres">
      <dgm:prSet presAssocID="{A0258203-4AA2-410D-BF7F-9E43BFF2B58B}" presName="FiveNodes_5_text" presStyleLbl="node1" presStyleIdx="4" presStyleCnt="5">
        <dgm:presLayoutVars>
          <dgm:bulletEnabled val="1"/>
        </dgm:presLayoutVars>
      </dgm:prSet>
      <dgm:spPr/>
    </dgm:pt>
  </dgm:ptLst>
  <dgm:cxnLst>
    <dgm:cxn modelId="{CD2D6E06-1CF0-4437-AD89-690D270E8E70}" type="presOf" srcId="{76AD23A1-F3D7-448E-8D16-723327CE5A90}" destId="{BE7523FE-488E-4158-8765-B68EFB37225F}" srcOrd="0" destOrd="0" presId="urn:microsoft.com/office/officeart/2005/8/layout/vProcess5"/>
    <dgm:cxn modelId="{57C69718-86DC-4694-BDC0-7734F716BF79}" type="presOf" srcId="{96EEB8B1-BFBE-4B2F-9FF6-61E42E4971AB}" destId="{7E7A5337-8545-4B53-B7C6-23F384359C1E}" srcOrd="0" destOrd="0" presId="urn:microsoft.com/office/officeart/2005/8/layout/vProcess5"/>
    <dgm:cxn modelId="{20A56723-59D9-42BE-9CF1-6F8BA8D70F2B}" srcId="{A0258203-4AA2-410D-BF7F-9E43BFF2B58B}" destId="{2C11A887-8EAE-4603-B79B-F7BA43465625}" srcOrd="0" destOrd="0" parTransId="{B04F64EB-4613-40F0-9A85-6ADB2CB859A8}" sibTransId="{41AAE0ED-7AF2-4022-B2A0-9AAA562E3E63}"/>
    <dgm:cxn modelId="{DEAFD533-5D66-454C-95DF-F9F45C60809F}" type="presOf" srcId="{2C11A887-8EAE-4603-B79B-F7BA43465625}" destId="{DC1D75EF-4257-4421-B144-6B4E6FC0B647}" srcOrd="1" destOrd="0" presId="urn:microsoft.com/office/officeart/2005/8/layout/vProcess5"/>
    <dgm:cxn modelId="{CFA2EE3D-1187-4134-A9E6-322361D63C26}" srcId="{A0258203-4AA2-410D-BF7F-9E43BFF2B58B}" destId="{96EEB8B1-BFBE-4B2F-9FF6-61E42E4971AB}" srcOrd="4" destOrd="0" parTransId="{0D13C1DD-17E6-4A95-A6E7-45BC8E841A46}" sibTransId="{406E9B13-75FE-4AD2-AA09-293FE8F463CD}"/>
    <dgm:cxn modelId="{CFB8A862-67EF-488A-ADAE-3FE246B2A14F}" type="presOf" srcId="{76AD23A1-F3D7-448E-8D16-723327CE5A90}" destId="{E1802B29-7302-4B69-9CBF-2B794D22A503}" srcOrd="1" destOrd="0" presId="urn:microsoft.com/office/officeart/2005/8/layout/vProcess5"/>
    <dgm:cxn modelId="{39009C51-79C4-47A8-AAE0-2CA493537756}" type="presOf" srcId="{C30C9D9E-9112-40E1-9A5C-EA2D1AD03FFA}" destId="{80EF051B-35F2-4F4A-BB1C-A53D0A873B97}" srcOrd="0" destOrd="0" presId="urn:microsoft.com/office/officeart/2005/8/layout/vProcess5"/>
    <dgm:cxn modelId="{D2FC9675-961C-448A-9CE9-61F17501E5F7}" type="presOf" srcId="{5B02A388-95FB-42BB-AB18-121640DEE4AF}" destId="{4C186318-3459-4FA9-A23A-8FFF1F6E0A11}" srcOrd="0" destOrd="0" presId="urn:microsoft.com/office/officeart/2005/8/layout/vProcess5"/>
    <dgm:cxn modelId="{3A4AD27B-6315-4408-A44B-722BDB0600BD}" type="presOf" srcId="{E3CA4407-2E7D-4889-999C-A8637CEB0EE8}" destId="{31286AD6-6E61-4F1E-A164-E992AB1AF731}" srcOrd="0" destOrd="0" presId="urn:microsoft.com/office/officeart/2005/8/layout/vProcess5"/>
    <dgm:cxn modelId="{F19A137D-DF3D-4361-9AB3-614DA5657177}" srcId="{A0258203-4AA2-410D-BF7F-9E43BFF2B58B}" destId="{76AD23A1-F3D7-448E-8D16-723327CE5A90}" srcOrd="1" destOrd="0" parTransId="{10DB3163-96D2-432B-B18A-F2B7BABBFB39}" sibTransId="{5B02A388-95FB-42BB-AB18-121640DEE4AF}"/>
    <dgm:cxn modelId="{1771F390-633B-47F8-BAB4-BC08E2A128B5}" type="presOf" srcId="{BF54BDF2-19C2-458F-8B14-5772ED95A484}" destId="{5F3D8577-3BE0-4F31-9AF3-835835A3B412}" srcOrd="1" destOrd="0" presId="urn:microsoft.com/office/officeart/2005/8/layout/vProcess5"/>
    <dgm:cxn modelId="{0DB47C92-EC9F-4450-8879-554563EBFB2A}" type="presOf" srcId="{BF54BDF2-19C2-458F-8B14-5772ED95A484}" destId="{77913B5E-9E7B-4C93-8D93-D6304D7B787B}" srcOrd="0" destOrd="0" presId="urn:microsoft.com/office/officeart/2005/8/layout/vProcess5"/>
    <dgm:cxn modelId="{AAA24993-ED87-495C-B5BF-B9DB07A6DB2B}" type="presOf" srcId="{96EEB8B1-BFBE-4B2F-9FF6-61E42E4971AB}" destId="{BBF66358-D679-49D1-8D3A-59FB76A5DD8D}" srcOrd="1" destOrd="0" presId="urn:microsoft.com/office/officeart/2005/8/layout/vProcess5"/>
    <dgm:cxn modelId="{D0E5689F-6F04-4C4E-BB57-3063E91A9ECE}" type="presOf" srcId="{3C27D7B5-C0A4-41A8-A11C-166EC6519EE5}" destId="{4CD4B540-9FB7-4DE6-B0A5-5AAF10159D2E}" srcOrd="1" destOrd="0" presId="urn:microsoft.com/office/officeart/2005/8/layout/vProcess5"/>
    <dgm:cxn modelId="{278E21C1-50AF-46A0-B6E8-CC86E3E2CE7E}" type="presOf" srcId="{3C27D7B5-C0A4-41A8-A11C-166EC6519EE5}" destId="{0067B1A5-4C1B-4A51-A126-F9AFCD45F748}" srcOrd="0" destOrd="0" presId="urn:microsoft.com/office/officeart/2005/8/layout/vProcess5"/>
    <dgm:cxn modelId="{CAC406C3-7FB3-4E82-8BB7-69472FDAF524}" type="presOf" srcId="{A0258203-4AA2-410D-BF7F-9E43BFF2B58B}" destId="{C33EC1AA-CEED-4CC4-A432-8F235FCBF8DE}" srcOrd="0" destOrd="0" presId="urn:microsoft.com/office/officeart/2005/8/layout/vProcess5"/>
    <dgm:cxn modelId="{F75C15CD-F28B-46EB-AA69-062B9B4281FD}" type="presOf" srcId="{41AAE0ED-7AF2-4022-B2A0-9AAA562E3E63}" destId="{DF64DBBD-51E8-47C5-AFAC-F63B261DF112}" srcOrd="0" destOrd="0" presId="urn:microsoft.com/office/officeart/2005/8/layout/vProcess5"/>
    <dgm:cxn modelId="{48C160CD-B182-470F-BD6B-C8C66AB41A3A}" srcId="{A0258203-4AA2-410D-BF7F-9E43BFF2B58B}" destId="{BF54BDF2-19C2-458F-8B14-5772ED95A484}" srcOrd="2" destOrd="0" parTransId="{58A0B068-CA1B-4DA6-9659-643467ABF6CE}" sibTransId="{E3CA4407-2E7D-4889-999C-A8637CEB0EE8}"/>
    <dgm:cxn modelId="{DC5517EE-01EC-4CF2-9B58-893AD12CCE72}" type="presOf" srcId="{2C11A887-8EAE-4603-B79B-F7BA43465625}" destId="{2E5FCD22-3637-4689-B666-055940DEFDB8}" srcOrd="0" destOrd="0" presId="urn:microsoft.com/office/officeart/2005/8/layout/vProcess5"/>
    <dgm:cxn modelId="{C95BF0FE-7360-454F-9D65-E5F4C931CD82}" srcId="{A0258203-4AA2-410D-BF7F-9E43BFF2B58B}" destId="{3C27D7B5-C0A4-41A8-A11C-166EC6519EE5}" srcOrd="3" destOrd="0" parTransId="{DBED79D7-5E98-4750-9443-4034B4904228}" sibTransId="{C30C9D9E-9112-40E1-9A5C-EA2D1AD03FFA}"/>
    <dgm:cxn modelId="{C2CDB4FB-CB2E-4058-AB4C-676340427478}" type="presParOf" srcId="{C33EC1AA-CEED-4CC4-A432-8F235FCBF8DE}" destId="{44F42E49-6692-498F-8721-D47D39F8B3A9}" srcOrd="0" destOrd="0" presId="urn:microsoft.com/office/officeart/2005/8/layout/vProcess5"/>
    <dgm:cxn modelId="{4B7D756C-7D2F-4927-9EF6-48BA43CB7A25}" type="presParOf" srcId="{C33EC1AA-CEED-4CC4-A432-8F235FCBF8DE}" destId="{2E5FCD22-3637-4689-B666-055940DEFDB8}" srcOrd="1" destOrd="0" presId="urn:microsoft.com/office/officeart/2005/8/layout/vProcess5"/>
    <dgm:cxn modelId="{F2839FFE-BFEB-49EE-A32F-616BEF71E55C}" type="presParOf" srcId="{C33EC1AA-CEED-4CC4-A432-8F235FCBF8DE}" destId="{BE7523FE-488E-4158-8765-B68EFB37225F}" srcOrd="2" destOrd="0" presId="urn:microsoft.com/office/officeart/2005/8/layout/vProcess5"/>
    <dgm:cxn modelId="{205E2562-E43B-4DBB-9974-0CCEC45A1C19}" type="presParOf" srcId="{C33EC1AA-CEED-4CC4-A432-8F235FCBF8DE}" destId="{77913B5E-9E7B-4C93-8D93-D6304D7B787B}" srcOrd="3" destOrd="0" presId="urn:microsoft.com/office/officeart/2005/8/layout/vProcess5"/>
    <dgm:cxn modelId="{CEC41B6B-1E83-49F3-B0BD-2BDCB3C884FE}" type="presParOf" srcId="{C33EC1AA-CEED-4CC4-A432-8F235FCBF8DE}" destId="{0067B1A5-4C1B-4A51-A126-F9AFCD45F748}" srcOrd="4" destOrd="0" presId="urn:microsoft.com/office/officeart/2005/8/layout/vProcess5"/>
    <dgm:cxn modelId="{B32CCDB1-CB2A-4590-A8E9-918BD87A4C4A}" type="presParOf" srcId="{C33EC1AA-CEED-4CC4-A432-8F235FCBF8DE}" destId="{7E7A5337-8545-4B53-B7C6-23F384359C1E}" srcOrd="5" destOrd="0" presId="urn:microsoft.com/office/officeart/2005/8/layout/vProcess5"/>
    <dgm:cxn modelId="{4ACB5A3B-0D58-489D-B526-406B5209B275}" type="presParOf" srcId="{C33EC1AA-CEED-4CC4-A432-8F235FCBF8DE}" destId="{DF64DBBD-51E8-47C5-AFAC-F63B261DF112}" srcOrd="6" destOrd="0" presId="urn:microsoft.com/office/officeart/2005/8/layout/vProcess5"/>
    <dgm:cxn modelId="{46E778D2-E300-46C8-A3BF-DC5319CE8BB2}" type="presParOf" srcId="{C33EC1AA-CEED-4CC4-A432-8F235FCBF8DE}" destId="{4C186318-3459-4FA9-A23A-8FFF1F6E0A11}" srcOrd="7" destOrd="0" presId="urn:microsoft.com/office/officeart/2005/8/layout/vProcess5"/>
    <dgm:cxn modelId="{C4A5CF2B-E393-4F75-9A49-02375F123540}" type="presParOf" srcId="{C33EC1AA-CEED-4CC4-A432-8F235FCBF8DE}" destId="{31286AD6-6E61-4F1E-A164-E992AB1AF731}" srcOrd="8" destOrd="0" presId="urn:microsoft.com/office/officeart/2005/8/layout/vProcess5"/>
    <dgm:cxn modelId="{7A2C22C0-13C2-4CA0-BB8E-EC4F8A366EC8}" type="presParOf" srcId="{C33EC1AA-CEED-4CC4-A432-8F235FCBF8DE}" destId="{80EF051B-35F2-4F4A-BB1C-A53D0A873B97}" srcOrd="9" destOrd="0" presId="urn:microsoft.com/office/officeart/2005/8/layout/vProcess5"/>
    <dgm:cxn modelId="{10B1957B-A71B-4DBB-BA1D-6886AB0EA98D}" type="presParOf" srcId="{C33EC1AA-CEED-4CC4-A432-8F235FCBF8DE}" destId="{DC1D75EF-4257-4421-B144-6B4E6FC0B647}" srcOrd="10" destOrd="0" presId="urn:microsoft.com/office/officeart/2005/8/layout/vProcess5"/>
    <dgm:cxn modelId="{E95816C3-BD9C-4C2A-B14F-5B956D339F3A}" type="presParOf" srcId="{C33EC1AA-CEED-4CC4-A432-8F235FCBF8DE}" destId="{E1802B29-7302-4B69-9CBF-2B794D22A503}" srcOrd="11" destOrd="0" presId="urn:microsoft.com/office/officeart/2005/8/layout/vProcess5"/>
    <dgm:cxn modelId="{A947B0B8-D700-455F-ACBF-9FBB34BD9A38}" type="presParOf" srcId="{C33EC1AA-CEED-4CC4-A432-8F235FCBF8DE}" destId="{5F3D8577-3BE0-4F31-9AF3-835835A3B412}" srcOrd="12" destOrd="0" presId="urn:microsoft.com/office/officeart/2005/8/layout/vProcess5"/>
    <dgm:cxn modelId="{ACA262BD-5BE0-4512-B1A5-B2486C2359D0}" type="presParOf" srcId="{C33EC1AA-CEED-4CC4-A432-8F235FCBF8DE}" destId="{4CD4B540-9FB7-4DE6-B0A5-5AAF10159D2E}" srcOrd="13" destOrd="0" presId="urn:microsoft.com/office/officeart/2005/8/layout/vProcess5"/>
    <dgm:cxn modelId="{51510B4A-4144-4B05-B3DA-DD6CEEC13DE8}" type="presParOf" srcId="{C33EC1AA-CEED-4CC4-A432-8F235FCBF8DE}" destId="{BBF66358-D679-49D1-8D3A-59FB76A5DD8D}"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857358-8EF7-445C-AF54-24BD75E08AE5}">
      <dsp:nvSpPr>
        <dsp:cNvPr id="0" name=""/>
        <dsp:cNvSpPr/>
      </dsp:nvSpPr>
      <dsp:spPr>
        <a:xfrm>
          <a:off x="255952" y="293676"/>
          <a:ext cx="1410770" cy="141077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97F9BC-ADAE-4651-9128-17F23B0EE516}">
      <dsp:nvSpPr>
        <dsp:cNvPr id="0" name=""/>
        <dsp:cNvSpPr/>
      </dsp:nvSpPr>
      <dsp:spPr>
        <a:xfrm>
          <a:off x="552214" y="589938"/>
          <a:ext cx="818247" cy="8182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5F4C7E-E3F1-41AE-AE4D-87FC82C191AE}">
      <dsp:nvSpPr>
        <dsp:cNvPr id="0" name=""/>
        <dsp:cNvSpPr/>
      </dsp:nvSpPr>
      <dsp:spPr>
        <a:xfrm>
          <a:off x="1780000" y="391944"/>
          <a:ext cx="3731052" cy="1850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GB" sz="2200" b="1" kern="1200" dirty="0"/>
            <a:t>Security: healthcare institutions often maintain centralized databases that contain sensitive patient information, from medical histories to genetic data. Such treasure troves become prime targets for cyberattacks. With medical records information being more expensive on the black market than credit card details.</a:t>
          </a:r>
          <a:endParaRPr lang="en-US" sz="2200" kern="1200" dirty="0"/>
        </a:p>
      </dsp:txBody>
      <dsp:txXfrm>
        <a:off x="1780000" y="391944"/>
        <a:ext cx="3731052" cy="1850212"/>
      </dsp:txXfrm>
    </dsp:sp>
    <dsp:sp modelId="{03FC70DD-5296-45B6-B616-B21E692860F7}">
      <dsp:nvSpPr>
        <dsp:cNvPr id="0" name=""/>
        <dsp:cNvSpPr/>
      </dsp:nvSpPr>
      <dsp:spPr>
        <a:xfrm>
          <a:off x="6076676" y="293676"/>
          <a:ext cx="1410770" cy="141077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F1F965-48B0-48F2-BDB8-1789EDF82B71}">
      <dsp:nvSpPr>
        <dsp:cNvPr id="0" name=""/>
        <dsp:cNvSpPr/>
      </dsp:nvSpPr>
      <dsp:spPr>
        <a:xfrm>
          <a:off x="6372938" y="589938"/>
          <a:ext cx="818247" cy="8182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110092-6FF9-45FD-96AF-A0F607F2F501}">
      <dsp:nvSpPr>
        <dsp:cNvPr id="0" name=""/>
        <dsp:cNvSpPr/>
      </dsp:nvSpPr>
      <dsp:spPr>
        <a:xfrm>
          <a:off x="7789755" y="293676"/>
          <a:ext cx="3325388" cy="1410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b="1" kern="1200" dirty="0"/>
            <a:t>Privacy and patient advocacy. patients frequently voice concerns about who has access to their medical records.</a:t>
          </a:r>
          <a:endParaRPr lang="en-US" sz="2400" kern="1200" dirty="0"/>
        </a:p>
      </dsp:txBody>
      <dsp:txXfrm>
        <a:off x="7789755" y="293676"/>
        <a:ext cx="3325388" cy="1410770"/>
      </dsp:txXfrm>
    </dsp:sp>
    <dsp:sp modelId="{32FFFDA3-F11B-408C-97B8-0DD2312DF16D}">
      <dsp:nvSpPr>
        <dsp:cNvPr id="0" name=""/>
        <dsp:cNvSpPr/>
      </dsp:nvSpPr>
      <dsp:spPr>
        <a:xfrm>
          <a:off x="255952" y="2778626"/>
          <a:ext cx="1410770" cy="141077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358A39-70F5-4A31-A613-A72FA011402D}">
      <dsp:nvSpPr>
        <dsp:cNvPr id="0" name=""/>
        <dsp:cNvSpPr/>
      </dsp:nvSpPr>
      <dsp:spPr>
        <a:xfrm>
          <a:off x="552214" y="3074888"/>
          <a:ext cx="818247" cy="8182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4F6F7D-BAEB-4F0F-990D-0BCF32DFFE5E}">
      <dsp:nvSpPr>
        <dsp:cNvPr id="0" name=""/>
        <dsp:cNvSpPr/>
      </dsp:nvSpPr>
      <dsp:spPr>
        <a:xfrm>
          <a:off x="1914595" y="2667782"/>
          <a:ext cx="3434261" cy="1632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b="1" kern="1200" dirty="0"/>
            <a:t>Interoperability: quality healthcare delivery requires the input of a multidisciplinary team from different branches within the healthcare system, from doctors to pharmacists to lab. scientists, nurses as well as financial managers.</a:t>
          </a:r>
          <a:endParaRPr lang="en-US" sz="2400" kern="1200" dirty="0"/>
        </a:p>
      </dsp:txBody>
      <dsp:txXfrm>
        <a:off x="1914595" y="2667782"/>
        <a:ext cx="3434261" cy="1632459"/>
      </dsp:txXfrm>
    </dsp:sp>
    <dsp:sp modelId="{1AA5697A-5E6D-428B-A773-885CEAAC2389}">
      <dsp:nvSpPr>
        <dsp:cNvPr id="0" name=""/>
        <dsp:cNvSpPr/>
      </dsp:nvSpPr>
      <dsp:spPr>
        <a:xfrm>
          <a:off x="5928280" y="2778626"/>
          <a:ext cx="1410770" cy="141077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D16F42-678D-4D7B-9180-DAA5740C4605}">
      <dsp:nvSpPr>
        <dsp:cNvPr id="0" name=""/>
        <dsp:cNvSpPr/>
      </dsp:nvSpPr>
      <dsp:spPr>
        <a:xfrm>
          <a:off x="6224542" y="3074888"/>
          <a:ext cx="818247" cy="8182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9AFD49-D00B-4BAA-BA74-D02F937B0E26}">
      <dsp:nvSpPr>
        <dsp:cNvPr id="0" name=""/>
        <dsp:cNvSpPr/>
      </dsp:nvSpPr>
      <dsp:spPr>
        <a:xfrm>
          <a:off x="7641360" y="2778626"/>
          <a:ext cx="3325388" cy="1410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b="1" kern="1200" dirty="0"/>
            <a:t>Dependence: critical cases in emergencies, where rapid access to accurate medical information can save lives</a:t>
          </a:r>
          <a:endParaRPr lang="en-US" sz="2400" kern="1200" dirty="0"/>
        </a:p>
      </dsp:txBody>
      <dsp:txXfrm>
        <a:off x="7641360" y="2778626"/>
        <a:ext cx="3325388" cy="14107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B7DB4B-651B-4680-8E5D-89B2CF64E1C7}">
      <dsp:nvSpPr>
        <dsp:cNvPr id="0" name=""/>
        <dsp:cNvSpPr/>
      </dsp:nvSpPr>
      <dsp:spPr>
        <a:xfrm>
          <a:off x="943838" y="462376"/>
          <a:ext cx="1450959" cy="14509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67B8A0-9059-4073-98E1-F49BEA8EFDC0}">
      <dsp:nvSpPr>
        <dsp:cNvPr id="0" name=""/>
        <dsp:cNvSpPr/>
      </dsp:nvSpPr>
      <dsp:spPr>
        <a:xfrm>
          <a:off x="57140" y="2296563"/>
          <a:ext cx="32243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GB" sz="2600" b="1" kern="1200" dirty="0"/>
            <a:t>Existing research on health data management</a:t>
          </a:r>
          <a:endParaRPr lang="en-US" sz="2600" b="1" kern="1200" dirty="0"/>
        </a:p>
      </dsp:txBody>
      <dsp:txXfrm>
        <a:off x="57140" y="2296563"/>
        <a:ext cx="3224354" cy="720000"/>
      </dsp:txXfrm>
    </dsp:sp>
    <dsp:sp modelId="{5DC45944-9307-45FA-A7F5-E19C93063AA0}">
      <dsp:nvSpPr>
        <dsp:cNvPr id="0" name=""/>
        <dsp:cNvSpPr/>
      </dsp:nvSpPr>
      <dsp:spPr>
        <a:xfrm>
          <a:off x="4732454" y="462376"/>
          <a:ext cx="1450959" cy="14509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0F5DEF-669D-47BE-8B5E-EC173239B472}">
      <dsp:nvSpPr>
        <dsp:cNvPr id="0" name=""/>
        <dsp:cNvSpPr/>
      </dsp:nvSpPr>
      <dsp:spPr>
        <a:xfrm>
          <a:off x="3845757" y="2296563"/>
          <a:ext cx="32243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GB" sz="2600" b="1" kern="1200" dirty="0"/>
            <a:t>Applications for decentralized health data</a:t>
          </a:r>
          <a:endParaRPr lang="en-US" sz="2600" b="1" kern="1200" dirty="0"/>
        </a:p>
      </dsp:txBody>
      <dsp:txXfrm>
        <a:off x="3845757" y="2296563"/>
        <a:ext cx="3224354" cy="720000"/>
      </dsp:txXfrm>
    </dsp:sp>
    <dsp:sp modelId="{AF8F9F70-A500-4CB1-A9E2-F5ED30D1398E}">
      <dsp:nvSpPr>
        <dsp:cNvPr id="0" name=""/>
        <dsp:cNvSpPr/>
      </dsp:nvSpPr>
      <dsp:spPr>
        <a:xfrm>
          <a:off x="8521071" y="462376"/>
          <a:ext cx="1450959" cy="14509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5F3B74-42A9-496D-ADD9-99D75A30FEB5}">
      <dsp:nvSpPr>
        <dsp:cNvPr id="0" name=""/>
        <dsp:cNvSpPr/>
      </dsp:nvSpPr>
      <dsp:spPr>
        <a:xfrm>
          <a:off x="7634373" y="2296563"/>
          <a:ext cx="32243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GB" sz="2600" b="1" kern="1200" dirty="0"/>
            <a:t>Current Implementations of blockchain in health data systems</a:t>
          </a:r>
          <a:endParaRPr lang="en-US" sz="2600" b="1" kern="1200" dirty="0"/>
        </a:p>
      </dsp:txBody>
      <dsp:txXfrm>
        <a:off x="7634373" y="2296563"/>
        <a:ext cx="3224354"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9D527-7078-44EE-9D89-C797A7FFDAE4}">
      <dsp:nvSpPr>
        <dsp:cNvPr id="0" name=""/>
        <dsp:cNvSpPr/>
      </dsp:nvSpPr>
      <dsp:spPr>
        <a:xfrm>
          <a:off x="280193" y="356256"/>
          <a:ext cx="1370938" cy="137093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3CA00B-151F-418F-B6C7-9446CFF90640}">
      <dsp:nvSpPr>
        <dsp:cNvPr id="0" name=""/>
        <dsp:cNvSpPr/>
      </dsp:nvSpPr>
      <dsp:spPr>
        <a:xfrm>
          <a:off x="568090" y="644153"/>
          <a:ext cx="795144" cy="7951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59A5CF-98DC-470F-9681-0D782FCF2220}">
      <dsp:nvSpPr>
        <dsp:cNvPr id="0" name=""/>
        <dsp:cNvSpPr/>
      </dsp:nvSpPr>
      <dsp:spPr>
        <a:xfrm>
          <a:off x="1944904" y="356256"/>
          <a:ext cx="3231497" cy="1370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b="1" kern="1200" dirty="0"/>
            <a:t>Clinical trials: clinical trials subjects can have ownership of their own data, grant or revoke access to their data.</a:t>
          </a:r>
          <a:endParaRPr lang="en-US" sz="2400" b="1" kern="1200" dirty="0"/>
        </a:p>
      </dsp:txBody>
      <dsp:txXfrm>
        <a:off x="1944904" y="356256"/>
        <a:ext cx="3231497" cy="1370938"/>
      </dsp:txXfrm>
    </dsp:sp>
    <dsp:sp modelId="{01F93564-AF1E-49CF-9748-29ECE884D10A}">
      <dsp:nvSpPr>
        <dsp:cNvPr id="0" name=""/>
        <dsp:cNvSpPr/>
      </dsp:nvSpPr>
      <dsp:spPr>
        <a:xfrm>
          <a:off x="5739466" y="356256"/>
          <a:ext cx="1370938" cy="137093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2FBC1D-52B4-409B-9B9C-9DE64B6216AA}">
      <dsp:nvSpPr>
        <dsp:cNvPr id="0" name=""/>
        <dsp:cNvSpPr/>
      </dsp:nvSpPr>
      <dsp:spPr>
        <a:xfrm>
          <a:off x="6027363" y="644153"/>
          <a:ext cx="795144" cy="7951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F80C91-0FB6-487A-8F26-036E15D7E2E0}">
      <dsp:nvSpPr>
        <dsp:cNvPr id="0" name=""/>
        <dsp:cNvSpPr/>
      </dsp:nvSpPr>
      <dsp:spPr>
        <a:xfrm>
          <a:off x="7404177" y="356256"/>
          <a:ext cx="3231497" cy="1370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b="1" kern="1200" dirty="0"/>
            <a:t>Audit trail (through its immutable nature) of patient clinical records used in these trails can be tracked to prevent falsification or tampering thereby meeting clinical trial standards and regulations.</a:t>
          </a:r>
          <a:endParaRPr lang="en-US" sz="2400" b="1" kern="1200" dirty="0"/>
        </a:p>
      </dsp:txBody>
      <dsp:txXfrm>
        <a:off x="7404177" y="356256"/>
        <a:ext cx="3231497" cy="1370938"/>
      </dsp:txXfrm>
    </dsp:sp>
    <dsp:sp modelId="{313E5873-4846-466D-AB6A-BBB2941A730A}">
      <dsp:nvSpPr>
        <dsp:cNvPr id="0" name=""/>
        <dsp:cNvSpPr/>
      </dsp:nvSpPr>
      <dsp:spPr>
        <a:xfrm>
          <a:off x="280193" y="2434720"/>
          <a:ext cx="1370938" cy="137093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6C79D-6E34-446E-8D2B-B9491306D097}">
      <dsp:nvSpPr>
        <dsp:cNvPr id="0" name=""/>
        <dsp:cNvSpPr/>
      </dsp:nvSpPr>
      <dsp:spPr>
        <a:xfrm>
          <a:off x="568090" y="2722617"/>
          <a:ext cx="795144" cy="7951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AD459E-3715-4849-B7E3-731AC6A3C081}">
      <dsp:nvSpPr>
        <dsp:cNvPr id="0" name=""/>
        <dsp:cNvSpPr/>
      </dsp:nvSpPr>
      <dsp:spPr>
        <a:xfrm>
          <a:off x="1944904" y="2434720"/>
          <a:ext cx="3231497" cy="1370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b="1" kern="1200" dirty="0"/>
            <a:t>Medicine supply chain management, where decentralization with blockchain technology almost guarantees full transparency in the shipping process with the blockchain ledger having a record of the data at every point in the distribution chain.</a:t>
          </a:r>
          <a:endParaRPr lang="en-US" sz="2400" b="1" kern="1200" dirty="0"/>
        </a:p>
      </dsp:txBody>
      <dsp:txXfrm>
        <a:off x="1944904" y="2434720"/>
        <a:ext cx="3231497" cy="1370938"/>
      </dsp:txXfrm>
    </dsp:sp>
    <dsp:sp modelId="{B28E147A-0219-4E2A-B1B6-5FF224AC1280}">
      <dsp:nvSpPr>
        <dsp:cNvPr id="0" name=""/>
        <dsp:cNvSpPr/>
      </dsp:nvSpPr>
      <dsp:spPr>
        <a:xfrm>
          <a:off x="5739466" y="2434720"/>
          <a:ext cx="1370938" cy="137093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4BF9D9-5D9C-4123-955D-5179F9462194}">
      <dsp:nvSpPr>
        <dsp:cNvPr id="0" name=""/>
        <dsp:cNvSpPr/>
      </dsp:nvSpPr>
      <dsp:spPr>
        <a:xfrm>
          <a:off x="6027363" y="2722617"/>
          <a:ext cx="795144" cy="7951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56B544-FF18-4D45-85EB-512984F7F034}">
      <dsp:nvSpPr>
        <dsp:cNvPr id="0" name=""/>
        <dsp:cNvSpPr/>
      </dsp:nvSpPr>
      <dsp:spPr>
        <a:xfrm>
          <a:off x="7404177" y="2434720"/>
          <a:ext cx="3231497" cy="1370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b="1" kern="1200" dirty="0"/>
            <a:t>Blockchain can help speed up transaction processing for healthcare insurance, limit fraud detection, provide data confidentiality, and reduce overall cost.</a:t>
          </a:r>
          <a:endParaRPr lang="en-US" sz="2400" b="1" kern="1200" dirty="0"/>
        </a:p>
      </dsp:txBody>
      <dsp:txXfrm>
        <a:off x="7404177" y="2434720"/>
        <a:ext cx="3231497" cy="13709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0E316-533E-41E7-A862-C82456F992DE}">
      <dsp:nvSpPr>
        <dsp:cNvPr id="0" name=""/>
        <dsp:cNvSpPr/>
      </dsp:nvSpPr>
      <dsp:spPr>
        <a:xfrm>
          <a:off x="0" y="2297"/>
          <a:ext cx="6900512" cy="11645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DEF4E0-9A16-463E-BB9C-1384A9A132E2}">
      <dsp:nvSpPr>
        <dsp:cNvPr id="0" name=""/>
        <dsp:cNvSpPr/>
      </dsp:nvSpPr>
      <dsp:spPr>
        <a:xfrm>
          <a:off x="352272" y="264318"/>
          <a:ext cx="640494" cy="640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AF4048-5072-40D6-A1B8-0CFC87CD88F0}">
      <dsp:nvSpPr>
        <dsp:cNvPr id="0" name=""/>
        <dsp:cNvSpPr/>
      </dsp:nvSpPr>
      <dsp:spPr>
        <a:xfrm>
          <a:off x="1345038" y="2297"/>
          <a:ext cx="5555473" cy="1164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247" tIns="123247" rIns="123247" bIns="123247" numCol="1" spcCol="1270" anchor="ctr" anchorCtr="0">
          <a:noAutofit/>
        </a:bodyPr>
        <a:lstStyle/>
        <a:p>
          <a:pPr marL="0" lvl="0" indent="0" algn="l" defTabSz="977900">
            <a:lnSpc>
              <a:spcPct val="100000"/>
            </a:lnSpc>
            <a:spcBef>
              <a:spcPct val="0"/>
            </a:spcBef>
            <a:spcAft>
              <a:spcPct val="35000"/>
            </a:spcAft>
            <a:buNone/>
          </a:pPr>
          <a:r>
            <a:rPr lang="en-GB" sz="2200" b="1" kern="1200" dirty="0"/>
            <a:t>Amazon Managed Blockchain</a:t>
          </a:r>
          <a:endParaRPr lang="en-US" sz="2200" kern="1200" dirty="0"/>
        </a:p>
      </dsp:txBody>
      <dsp:txXfrm>
        <a:off x="1345038" y="2297"/>
        <a:ext cx="5555473" cy="1164535"/>
      </dsp:txXfrm>
    </dsp:sp>
    <dsp:sp modelId="{AFAAE368-D33E-4E3F-BABB-D4E788C325A3}">
      <dsp:nvSpPr>
        <dsp:cNvPr id="0" name=""/>
        <dsp:cNvSpPr/>
      </dsp:nvSpPr>
      <dsp:spPr>
        <a:xfrm>
          <a:off x="0" y="1457967"/>
          <a:ext cx="6900512" cy="11645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F43D08-606C-407B-86CE-4191B2A43D94}">
      <dsp:nvSpPr>
        <dsp:cNvPr id="0" name=""/>
        <dsp:cNvSpPr/>
      </dsp:nvSpPr>
      <dsp:spPr>
        <a:xfrm>
          <a:off x="352272" y="1719988"/>
          <a:ext cx="640494" cy="640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8ACF75-83DB-4F34-ABE7-23CDA317B000}">
      <dsp:nvSpPr>
        <dsp:cNvPr id="0" name=""/>
        <dsp:cNvSpPr/>
      </dsp:nvSpPr>
      <dsp:spPr>
        <a:xfrm>
          <a:off x="1345038" y="1457967"/>
          <a:ext cx="5555473" cy="1164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247" tIns="123247" rIns="123247" bIns="123247" numCol="1" spcCol="1270" anchor="ctr" anchorCtr="0">
          <a:noAutofit/>
        </a:bodyPr>
        <a:lstStyle/>
        <a:p>
          <a:pPr marL="0" lvl="0" indent="0" algn="l" defTabSz="977900">
            <a:lnSpc>
              <a:spcPct val="100000"/>
            </a:lnSpc>
            <a:spcBef>
              <a:spcPct val="0"/>
            </a:spcBef>
            <a:spcAft>
              <a:spcPct val="35000"/>
            </a:spcAft>
            <a:buNone/>
          </a:pPr>
          <a:r>
            <a:rPr lang="en-GB" sz="2200" b="1" kern="1200"/>
            <a:t>Proof-of-Concept (PoC) of Blockchain-backed Health data (RxVault)</a:t>
          </a:r>
          <a:endParaRPr lang="en-US" sz="2200" kern="1200"/>
        </a:p>
      </dsp:txBody>
      <dsp:txXfrm>
        <a:off x="1345038" y="1457967"/>
        <a:ext cx="5555473" cy="1164535"/>
      </dsp:txXfrm>
    </dsp:sp>
    <dsp:sp modelId="{C640CF71-FB66-4AD9-B0ED-07044794F77E}">
      <dsp:nvSpPr>
        <dsp:cNvPr id="0" name=""/>
        <dsp:cNvSpPr/>
      </dsp:nvSpPr>
      <dsp:spPr>
        <a:xfrm>
          <a:off x="0" y="2913637"/>
          <a:ext cx="6900512" cy="11645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F6473A-6149-427D-998F-26BC4AC6978A}">
      <dsp:nvSpPr>
        <dsp:cNvPr id="0" name=""/>
        <dsp:cNvSpPr/>
      </dsp:nvSpPr>
      <dsp:spPr>
        <a:xfrm>
          <a:off x="352272" y="3175658"/>
          <a:ext cx="640494" cy="6404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5388B3-3AB4-4453-AD22-20E7232BEDD8}">
      <dsp:nvSpPr>
        <dsp:cNvPr id="0" name=""/>
        <dsp:cNvSpPr/>
      </dsp:nvSpPr>
      <dsp:spPr>
        <a:xfrm>
          <a:off x="1345038" y="2913637"/>
          <a:ext cx="5555473" cy="1164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247" tIns="123247" rIns="123247" bIns="123247" numCol="1" spcCol="1270" anchor="ctr" anchorCtr="0">
          <a:noAutofit/>
        </a:bodyPr>
        <a:lstStyle/>
        <a:p>
          <a:pPr marL="0" lvl="0" indent="0" algn="l" defTabSz="977900">
            <a:lnSpc>
              <a:spcPct val="100000"/>
            </a:lnSpc>
            <a:spcBef>
              <a:spcPct val="0"/>
            </a:spcBef>
            <a:spcAft>
              <a:spcPct val="35000"/>
            </a:spcAft>
            <a:buNone/>
          </a:pPr>
          <a:r>
            <a:rPr lang="en-GB" sz="2200" b="1" kern="1200"/>
            <a:t>Architecture of RxVault</a:t>
          </a:r>
          <a:endParaRPr lang="en-US" sz="2200" kern="1200"/>
        </a:p>
      </dsp:txBody>
      <dsp:txXfrm>
        <a:off x="1345038" y="2913637"/>
        <a:ext cx="5555473" cy="1164535"/>
      </dsp:txXfrm>
    </dsp:sp>
    <dsp:sp modelId="{4A057AE5-A7AA-4392-8B83-84DB0F6CCD57}">
      <dsp:nvSpPr>
        <dsp:cNvPr id="0" name=""/>
        <dsp:cNvSpPr/>
      </dsp:nvSpPr>
      <dsp:spPr>
        <a:xfrm>
          <a:off x="0" y="4369307"/>
          <a:ext cx="6900512" cy="11645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9AFF4F-AAC3-4054-8EF4-7558A74F721A}">
      <dsp:nvSpPr>
        <dsp:cNvPr id="0" name=""/>
        <dsp:cNvSpPr/>
      </dsp:nvSpPr>
      <dsp:spPr>
        <a:xfrm>
          <a:off x="352272" y="4631327"/>
          <a:ext cx="640494" cy="6404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E4E7E5-FFA8-4BD8-8F77-3F2BA0E85CD5}">
      <dsp:nvSpPr>
        <dsp:cNvPr id="0" name=""/>
        <dsp:cNvSpPr/>
      </dsp:nvSpPr>
      <dsp:spPr>
        <a:xfrm>
          <a:off x="1345038" y="4369307"/>
          <a:ext cx="5555473" cy="1164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247" tIns="123247" rIns="123247" bIns="123247" numCol="1" spcCol="1270" anchor="ctr" anchorCtr="0">
          <a:noAutofit/>
        </a:bodyPr>
        <a:lstStyle/>
        <a:p>
          <a:pPr marL="0" lvl="0" indent="0" algn="l" defTabSz="977900">
            <a:lnSpc>
              <a:spcPct val="100000"/>
            </a:lnSpc>
            <a:spcBef>
              <a:spcPct val="0"/>
            </a:spcBef>
            <a:spcAft>
              <a:spcPct val="35000"/>
            </a:spcAft>
            <a:buNone/>
          </a:pPr>
          <a:r>
            <a:rPr lang="en-GB" sz="2200" b="1" kern="1200"/>
            <a:t>Modules and Functionalities</a:t>
          </a:r>
          <a:endParaRPr lang="en-US" sz="2200" kern="1200"/>
        </a:p>
      </dsp:txBody>
      <dsp:txXfrm>
        <a:off x="1345038" y="4369307"/>
        <a:ext cx="5555473" cy="11645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7C1F03-30B1-4347-A179-6ECBCF168D02}">
      <dsp:nvSpPr>
        <dsp:cNvPr id="0" name=""/>
        <dsp:cNvSpPr/>
      </dsp:nvSpPr>
      <dsp:spPr>
        <a:xfrm>
          <a:off x="0" y="36390"/>
          <a:ext cx="6900512" cy="17596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1" kern="1200"/>
            <a:t>I have proposed a patient centered blockchain-based healthcare platform, RxVault, that gives patients the ability to grant access and/or deny access to providers (doctors, researchers etc.).</a:t>
          </a:r>
          <a:endParaRPr lang="en-US" sz="3200" kern="1200"/>
        </a:p>
      </dsp:txBody>
      <dsp:txXfrm>
        <a:off x="85900" y="122290"/>
        <a:ext cx="6728712" cy="1587880"/>
      </dsp:txXfrm>
    </dsp:sp>
    <dsp:sp modelId="{01799E4B-40C8-406B-9621-21872633E3D1}">
      <dsp:nvSpPr>
        <dsp:cNvPr id="0" name=""/>
        <dsp:cNvSpPr/>
      </dsp:nvSpPr>
      <dsp:spPr>
        <a:xfrm>
          <a:off x="0" y="1888230"/>
          <a:ext cx="6900512" cy="1759680"/>
        </a:xfrm>
        <a:prstGeom prst="roundRect">
          <a:avLst/>
        </a:prstGeom>
        <a:solidFill>
          <a:schemeClr val="accent5">
            <a:hueOff val="8704932"/>
            <a:satOff val="3846"/>
            <a:lumOff val="-42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1" kern="1200"/>
            <a:t>I have also demonstrated performing healthcare analytics on an off-chain EMR data, MIMIC-IV to derive actionable insights that helps with informed decisions</a:t>
          </a:r>
          <a:endParaRPr lang="en-US" sz="3200" kern="1200"/>
        </a:p>
      </dsp:txBody>
      <dsp:txXfrm>
        <a:off x="85900" y="1974130"/>
        <a:ext cx="6728712" cy="1587880"/>
      </dsp:txXfrm>
    </dsp:sp>
    <dsp:sp modelId="{0B474BC4-117F-4D3F-9AD2-2862B0935441}">
      <dsp:nvSpPr>
        <dsp:cNvPr id="0" name=""/>
        <dsp:cNvSpPr/>
      </dsp:nvSpPr>
      <dsp:spPr>
        <a:xfrm>
          <a:off x="0" y="3740070"/>
          <a:ext cx="6900512" cy="1759680"/>
        </a:xfrm>
        <a:prstGeom prst="roundRect">
          <a:avLst/>
        </a:prstGeom>
        <a:solidFill>
          <a:schemeClr val="accent5">
            <a:hueOff val="17409864"/>
            <a:satOff val="7692"/>
            <a:lumOff val="-84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1" kern="1200"/>
            <a:t>The functionalities from the blockchain application shows the possibility of having secure, trustable interoperability at the patient-provider level. </a:t>
          </a:r>
          <a:endParaRPr lang="en-US" sz="3200" kern="1200"/>
        </a:p>
      </dsp:txBody>
      <dsp:txXfrm>
        <a:off x="85900" y="3825970"/>
        <a:ext cx="6728712" cy="15878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E4C8E-9315-4396-B6FC-6451236319B2}">
      <dsp:nvSpPr>
        <dsp:cNvPr id="0" name=""/>
        <dsp:cNvSpPr/>
      </dsp:nvSpPr>
      <dsp:spPr>
        <a:xfrm>
          <a:off x="0" y="4076"/>
          <a:ext cx="5451764" cy="13964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474DE9-C2A0-405D-997D-81FD11A88214}">
      <dsp:nvSpPr>
        <dsp:cNvPr id="0" name=""/>
        <dsp:cNvSpPr/>
      </dsp:nvSpPr>
      <dsp:spPr>
        <a:xfrm>
          <a:off x="422421" y="318274"/>
          <a:ext cx="768790" cy="7680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D10FEA-F9F1-428A-8096-5413713A9A6D}">
      <dsp:nvSpPr>
        <dsp:cNvPr id="0" name=""/>
        <dsp:cNvSpPr/>
      </dsp:nvSpPr>
      <dsp:spPr>
        <a:xfrm>
          <a:off x="1613633" y="4076"/>
          <a:ext cx="3753364" cy="139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934" tIns="147934" rIns="147934" bIns="147934" numCol="1" spcCol="1270" anchor="ctr" anchorCtr="0">
          <a:noAutofit/>
        </a:bodyPr>
        <a:lstStyle/>
        <a:p>
          <a:pPr marL="0" lvl="0" indent="0" algn="l" defTabSz="889000">
            <a:lnSpc>
              <a:spcPct val="100000"/>
            </a:lnSpc>
            <a:spcBef>
              <a:spcPct val="0"/>
            </a:spcBef>
            <a:spcAft>
              <a:spcPct val="35000"/>
            </a:spcAft>
            <a:buNone/>
          </a:pPr>
          <a:r>
            <a:rPr lang="en-US" sz="2000" b="1" kern="1200" dirty="0"/>
            <a:t>By implementing a decentralized healthcare platform, we can achieve true transparency, security, data provenance amongst other desirable means of interoperability within healthcare.</a:t>
          </a:r>
          <a:endParaRPr lang="en-US" sz="2000" kern="1200" dirty="0"/>
        </a:p>
      </dsp:txBody>
      <dsp:txXfrm>
        <a:off x="1613633" y="4076"/>
        <a:ext cx="3753364" cy="1397800"/>
      </dsp:txXfrm>
    </dsp:sp>
    <dsp:sp modelId="{D4CDE376-91A9-46B3-A525-EA9C523E1589}">
      <dsp:nvSpPr>
        <dsp:cNvPr id="0" name=""/>
        <dsp:cNvSpPr/>
      </dsp:nvSpPr>
      <dsp:spPr>
        <a:xfrm>
          <a:off x="0" y="1730771"/>
          <a:ext cx="5451764" cy="13964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EAE415-278E-4C76-BBDD-6B0BC0588D2C}">
      <dsp:nvSpPr>
        <dsp:cNvPr id="0" name=""/>
        <dsp:cNvSpPr/>
      </dsp:nvSpPr>
      <dsp:spPr>
        <a:xfrm>
          <a:off x="422421" y="2044969"/>
          <a:ext cx="768790" cy="7680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11DDF3-3F71-4340-94DC-1C9E95B2FD56}">
      <dsp:nvSpPr>
        <dsp:cNvPr id="0" name=""/>
        <dsp:cNvSpPr/>
      </dsp:nvSpPr>
      <dsp:spPr>
        <a:xfrm>
          <a:off x="1613633" y="1730771"/>
          <a:ext cx="3753364" cy="139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934" tIns="147934" rIns="147934" bIns="147934" numCol="1" spcCol="1270" anchor="ctr" anchorCtr="0">
          <a:noAutofit/>
        </a:bodyPr>
        <a:lstStyle/>
        <a:p>
          <a:pPr marL="0" lvl="0" indent="0" algn="l" defTabSz="889000">
            <a:lnSpc>
              <a:spcPct val="100000"/>
            </a:lnSpc>
            <a:spcBef>
              <a:spcPct val="0"/>
            </a:spcBef>
            <a:spcAft>
              <a:spcPct val="35000"/>
            </a:spcAft>
            <a:buNone/>
          </a:pPr>
          <a:r>
            <a:rPr lang="en-US" sz="2000" b="1" kern="1200" dirty="0"/>
            <a:t>It is important to note that the current implementation shows interoperability between patient and provider only. This can be extended to accommodate other operations between different providers or organizations for example.</a:t>
          </a:r>
          <a:endParaRPr lang="en-US" sz="2000" kern="1200" dirty="0"/>
        </a:p>
      </dsp:txBody>
      <dsp:txXfrm>
        <a:off x="1613633" y="1730771"/>
        <a:ext cx="3753364" cy="1397800"/>
      </dsp:txXfrm>
    </dsp:sp>
    <dsp:sp modelId="{9BA990E7-AC36-4AA2-92B5-7D3B9698AD23}">
      <dsp:nvSpPr>
        <dsp:cNvPr id="0" name=""/>
        <dsp:cNvSpPr/>
      </dsp:nvSpPr>
      <dsp:spPr>
        <a:xfrm>
          <a:off x="0" y="3457466"/>
          <a:ext cx="5451764" cy="13964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7F5B22-2125-437C-B907-AB4928800FC8}">
      <dsp:nvSpPr>
        <dsp:cNvPr id="0" name=""/>
        <dsp:cNvSpPr/>
      </dsp:nvSpPr>
      <dsp:spPr>
        <a:xfrm>
          <a:off x="422421" y="3771663"/>
          <a:ext cx="768790" cy="7680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267931-F46F-4668-9A9C-1197130472F6}">
      <dsp:nvSpPr>
        <dsp:cNvPr id="0" name=""/>
        <dsp:cNvSpPr/>
      </dsp:nvSpPr>
      <dsp:spPr>
        <a:xfrm>
          <a:off x="1613633" y="3457466"/>
          <a:ext cx="3753364" cy="139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934" tIns="147934" rIns="147934" bIns="147934" numCol="1" spcCol="1270" anchor="ctr" anchorCtr="0">
          <a:noAutofit/>
        </a:bodyPr>
        <a:lstStyle/>
        <a:p>
          <a:pPr marL="0" lvl="0" indent="0" algn="l" defTabSz="889000">
            <a:lnSpc>
              <a:spcPct val="100000"/>
            </a:lnSpc>
            <a:spcBef>
              <a:spcPct val="0"/>
            </a:spcBef>
            <a:spcAft>
              <a:spcPct val="35000"/>
            </a:spcAft>
            <a:buNone/>
          </a:pPr>
          <a:r>
            <a:rPr lang="en-US" sz="2000" b="1" kern="1200" dirty="0"/>
            <a:t>Cost would need to be factored before making a more robust implementation. Additionally, funding might be needed to come up with a minimum viable product (MVP).</a:t>
          </a:r>
          <a:endParaRPr lang="en-US" sz="2000" kern="1200" dirty="0"/>
        </a:p>
      </dsp:txBody>
      <dsp:txXfrm>
        <a:off x="1613633" y="3457466"/>
        <a:ext cx="3753364" cy="1397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5FCD22-3637-4689-B666-055940DEFDB8}">
      <dsp:nvSpPr>
        <dsp:cNvPr id="0" name=""/>
        <dsp:cNvSpPr/>
      </dsp:nvSpPr>
      <dsp:spPr>
        <a:xfrm>
          <a:off x="0" y="0"/>
          <a:ext cx="5313394" cy="99650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1" kern="1200"/>
            <a:t>GOD ALMIGHTY</a:t>
          </a:r>
          <a:endParaRPr lang="en-US" sz="2600" kern="1200"/>
        </a:p>
      </dsp:txBody>
      <dsp:txXfrm>
        <a:off x="29187" y="29187"/>
        <a:ext cx="4121495" cy="938131"/>
      </dsp:txXfrm>
    </dsp:sp>
    <dsp:sp modelId="{BE7523FE-488E-4158-8765-B68EFB37225F}">
      <dsp:nvSpPr>
        <dsp:cNvPr id="0" name=""/>
        <dsp:cNvSpPr/>
      </dsp:nvSpPr>
      <dsp:spPr>
        <a:xfrm>
          <a:off x="396779" y="1134908"/>
          <a:ext cx="5313394" cy="99650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1" kern="1200"/>
            <a:t>My Supervisor, Professor Ashley Akbari</a:t>
          </a:r>
          <a:endParaRPr lang="en-US" sz="2600" kern="1200"/>
        </a:p>
      </dsp:txBody>
      <dsp:txXfrm>
        <a:off x="425966" y="1164095"/>
        <a:ext cx="4210512" cy="938131"/>
      </dsp:txXfrm>
    </dsp:sp>
    <dsp:sp modelId="{77913B5E-9E7B-4C93-8D93-D6304D7B787B}">
      <dsp:nvSpPr>
        <dsp:cNvPr id="0" name=""/>
        <dsp:cNvSpPr/>
      </dsp:nvSpPr>
      <dsp:spPr>
        <a:xfrm>
          <a:off x="793558" y="2269817"/>
          <a:ext cx="5313394" cy="99650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1" kern="1200"/>
            <a:t>Former HDS Director, Dr. Pete Arnold</a:t>
          </a:r>
          <a:endParaRPr lang="en-US" sz="2600" kern="1200"/>
        </a:p>
      </dsp:txBody>
      <dsp:txXfrm>
        <a:off x="822745" y="2299004"/>
        <a:ext cx="4210512" cy="938131"/>
      </dsp:txXfrm>
    </dsp:sp>
    <dsp:sp modelId="{0067B1A5-4C1B-4A51-A126-F9AFCD45F748}">
      <dsp:nvSpPr>
        <dsp:cNvPr id="0" name=""/>
        <dsp:cNvSpPr/>
      </dsp:nvSpPr>
      <dsp:spPr>
        <a:xfrm>
          <a:off x="1190338" y="3404726"/>
          <a:ext cx="5313394" cy="99650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1" kern="1200" dirty="0"/>
            <a:t>Director, Prof. Micheal Gravenor</a:t>
          </a:r>
          <a:endParaRPr lang="en-US" sz="2600" kern="1200" dirty="0"/>
        </a:p>
      </dsp:txBody>
      <dsp:txXfrm>
        <a:off x="1219525" y="3433913"/>
        <a:ext cx="4210512" cy="938131"/>
      </dsp:txXfrm>
    </dsp:sp>
    <dsp:sp modelId="{7E7A5337-8545-4B53-B7C6-23F384359C1E}">
      <dsp:nvSpPr>
        <dsp:cNvPr id="0" name=""/>
        <dsp:cNvSpPr/>
      </dsp:nvSpPr>
      <dsp:spPr>
        <a:xfrm>
          <a:off x="1587117" y="4539635"/>
          <a:ext cx="5313394" cy="99650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1" kern="1200" dirty="0"/>
            <a:t>Current HDS Program Director </a:t>
          </a:r>
          <a:r>
            <a:rPr lang="en-GB" sz="2600" b="1" i="0" kern="1200" dirty="0"/>
            <a:t>Dr Vesna </a:t>
          </a:r>
          <a:r>
            <a:rPr lang="en-GB" sz="2600" b="1" i="0" kern="1200" dirty="0" err="1"/>
            <a:t>Vuksanovic</a:t>
          </a:r>
          <a:endParaRPr lang="en-US" sz="2600" b="1" kern="1200" dirty="0"/>
        </a:p>
      </dsp:txBody>
      <dsp:txXfrm>
        <a:off x="1616304" y="4568822"/>
        <a:ext cx="4210512" cy="938131"/>
      </dsp:txXfrm>
    </dsp:sp>
    <dsp:sp modelId="{DF64DBBD-51E8-47C5-AFAC-F63B261DF112}">
      <dsp:nvSpPr>
        <dsp:cNvPr id="0" name=""/>
        <dsp:cNvSpPr/>
      </dsp:nvSpPr>
      <dsp:spPr>
        <a:xfrm>
          <a:off x="4665665" y="728002"/>
          <a:ext cx="647728" cy="647728"/>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4811404" y="728002"/>
        <a:ext cx="356250" cy="487415"/>
      </dsp:txXfrm>
    </dsp:sp>
    <dsp:sp modelId="{4C186318-3459-4FA9-A23A-8FFF1F6E0A11}">
      <dsp:nvSpPr>
        <dsp:cNvPr id="0" name=""/>
        <dsp:cNvSpPr/>
      </dsp:nvSpPr>
      <dsp:spPr>
        <a:xfrm>
          <a:off x="5062445" y="1862911"/>
          <a:ext cx="647728" cy="647728"/>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5208184" y="1862911"/>
        <a:ext cx="356250" cy="487415"/>
      </dsp:txXfrm>
    </dsp:sp>
    <dsp:sp modelId="{31286AD6-6E61-4F1E-A164-E992AB1AF731}">
      <dsp:nvSpPr>
        <dsp:cNvPr id="0" name=""/>
        <dsp:cNvSpPr/>
      </dsp:nvSpPr>
      <dsp:spPr>
        <a:xfrm>
          <a:off x="5459224" y="2981211"/>
          <a:ext cx="647728" cy="647728"/>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5604963" y="2981211"/>
        <a:ext cx="356250" cy="487415"/>
      </dsp:txXfrm>
    </dsp:sp>
    <dsp:sp modelId="{80EF051B-35F2-4F4A-BB1C-A53D0A873B97}">
      <dsp:nvSpPr>
        <dsp:cNvPr id="0" name=""/>
        <dsp:cNvSpPr/>
      </dsp:nvSpPr>
      <dsp:spPr>
        <a:xfrm>
          <a:off x="5856004" y="4127193"/>
          <a:ext cx="647728" cy="647728"/>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6001743" y="4127193"/>
        <a:ext cx="356250" cy="48741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8T23:45:24.088"/>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00:00:36.986"/>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14:24:48.340"/>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14:30:25.346"/>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14:39:49.819"/>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4T14:14:35.167"/>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16:20:15.586"/>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16:28:28.521"/>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16:45:48.423"/>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9/23/2024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84477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9/23/2024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4807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9/23/2024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938030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9/23/2024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26365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9/23/2024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0037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9/23/2024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79396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9/23/2024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54716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9/23/2024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29034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9/23/2024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881961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9/23/2024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249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9/23/2024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2248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9/23/2024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510368464"/>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2" r:id="rId6"/>
    <p:sldLayoutId id="2147483998" r:id="rId7"/>
    <p:sldLayoutId id="2147483999" r:id="rId8"/>
    <p:sldLayoutId id="2147484000" r:id="rId9"/>
    <p:sldLayoutId id="2147484001" r:id="rId10"/>
    <p:sldLayoutId id="2147484003"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customXml" Target="../ink/ink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customXml" Target="../ink/ink4.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customXml" Target="../ink/ink5.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customXml" Target="../ink/ink6.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customXml" Target="../ink/ink7.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customXml" Target="../ink/ink8.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customXml" Target="../ink/ink9.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5.xml.rels><?xml version="1.0" encoding="UTF-8" standalone="yes"?>
<Relationships xmlns="http://schemas.openxmlformats.org/package/2006/relationships"><Relationship Id="rId3" Type="http://schemas.openxmlformats.org/officeDocument/2006/relationships/hyperlink" Target="https://digital-transformation.hee.nhs.uk/building-a-digital-workforce/dart-ed/horizon-scanning/ai-and-digital-healthcare-technologies/framework-structure/health-data-management" TargetMode="External"/><Relationship Id="rId2" Type="http://schemas.openxmlformats.org/officeDocument/2006/relationships/hyperlink" Target="https://cloudian.com/guides/hipaa-compliant-cloud-storage/health-data-management/" TargetMode="Externa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hyperlink" Target="https://www.healthdatamanagement.com/articles/why-theres-potential-to-use-decentralizing-identity-in-healthcare" TargetMode="External"/><Relationship Id="rId4" Type="http://schemas.openxmlformats.org/officeDocument/2006/relationships/hyperlink" Target="https://hyperledger-fabric.readthedocs.io/en/release-2.5/network/network.html"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1.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webp"/><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596B6-E0E9-9B18-8C34-5508FD7B67C6}"/>
              </a:ext>
            </a:extLst>
          </p:cNvPr>
          <p:cNvSpPr>
            <a:spLocks noGrp="1"/>
          </p:cNvSpPr>
          <p:nvPr>
            <p:ph type="ctrTitle"/>
          </p:nvPr>
        </p:nvSpPr>
        <p:spPr>
          <a:xfrm>
            <a:off x="4904260" y="1280714"/>
            <a:ext cx="7038109" cy="2859578"/>
          </a:xfrm>
        </p:spPr>
        <p:txBody>
          <a:bodyPr anchor="b">
            <a:normAutofit/>
          </a:bodyPr>
          <a:lstStyle/>
          <a:p>
            <a:pPr>
              <a:lnSpc>
                <a:spcPct val="90000"/>
              </a:lnSpc>
            </a:pPr>
            <a:r>
              <a:rPr lang="en-GB" sz="3100" b="1" dirty="0"/>
              <a:t>IMPROVING HEALTH DATA DECENTRALIZATION, INTEROPERABILITY AND PROVENANCE: A PROOF OF CONCEPT USING AMAZON MANAGED BLOCKCHAIN</a:t>
            </a:r>
          </a:p>
        </p:txBody>
      </p:sp>
      <p:sp>
        <p:nvSpPr>
          <p:cNvPr id="3" name="Subtitle 2">
            <a:extLst>
              <a:ext uri="{FF2B5EF4-FFF2-40B4-BE49-F238E27FC236}">
                <a16:creationId xmlns:a16="http://schemas.microsoft.com/office/drawing/2014/main" id="{97CF2DFB-6F32-9FBC-0F12-3CD8D742AFE5}"/>
              </a:ext>
            </a:extLst>
          </p:cNvPr>
          <p:cNvSpPr>
            <a:spLocks noGrp="1"/>
          </p:cNvSpPr>
          <p:nvPr>
            <p:ph type="subTitle" idx="1"/>
          </p:nvPr>
        </p:nvSpPr>
        <p:spPr>
          <a:xfrm>
            <a:off x="5297760" y="4636008"/>
            <a:ext cx="6251111" cy="1572768"/>
          </a:xfrm>
        </p:spPr>
        <p:txBody>
          <a:bodyPr>
            <a:normAutofit/>
          </a:bodyPr>
          <a:lstStyle/>
          <a:p>
            <a:pPr algn="r">
              <a:lnSpc>
                <a:spcPct val="100000"/>
              </a:lnSpc>
            </a:pPr>
            <a:r>
              <a:rPr lang="en-GB" sz="2600" b="1" dirty="0"/>
              <a:t>ORINA TOLULOPE O.</a:t>
            </a:r>
          </a:p>
          <a:p>
            <a:pPr algn="r">
              <a:lnSpc>
                <a:spcPct val="100000"/>
              </a:lnSpc>
            </a:pPr>
            <a:r>
              <a:rPr lang="en-GB" sz="2600" b="1" dirty="0"/>
              <a:t>Supervised by Prof. Ashley Akbari</a:t>
            </a:r>
          </a:p>
          <a:p>
            <a:pPr algn="r">
              <a:lnSpc>
                <a:spcPct val="100000"/>
              </a:lnSpc>
            </a:pPr>
            <a:r>
              <a:rPr lang="en-GB" sz="2600" b="1" dirty="0"/>
              <a:t>Health Data Science, Faculty of Health Data Science, Swansea University</a:t>
            </a:r>
          </a:p>
        </p:txBody>
      </p:sp>
      <p:sp>
        <p:nvSpPr>
          <p:cNvPr id="80"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6FDDFF"/>
          </a:solidFill>
          <a:ln w="38100" cap="rnd">
            <a:solidFill>
              <a:srgbClr val="6FDD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Network Technology Background">
            <a:extLst>
              <a:ext uri="{FF2B5EF4-FFF2-40B4-BE49-F238E27FC236}">
                <a16:creationId xmlns:a16="http://schemas.microsoft.com/office/drawing/2014/main" id="{7CBA32A1-2FAF-3A96-3FE9-DE187C505048}"/>
              </a:ext>
            </a:extLst>
          </p:cNvPr>
          <p:cNvPicPr>
            <a:picLocks noChangeAspect="1"/>
          </p:cNvPicPr>
          <p:nvPr/>
        </p:nvPicPr>
        <p:blipFill>
          <a:blip r:embed="rId2"/>
          <a:srcRect l="47235" r="13206"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421516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9EF6775-6B0A-BA7A-EEE4-C62C4781386A}"/>
              </a:ext>
            </a:extLst>
          </p:cNvPr>
          <p:cNvSpPr>
            <a:spLocks noGrp="1"/>
          </p:cNvSpPr>
          <p:nvPr>
            <p:ph type="title"/>
          </p:nvPr>
        </p:nvSpPr>
        <p:spPr>
          <a:xfrm>
            <a:off x="630936" y="639520"/>
            <a:ext cx="3429000" cy="1719072"/>
          </a:xfrm>
        </p:spPr>
        <p:txBody>
          <a:bodyPr anchor="b">
            <a:normAutofit/>
          </a:bodyPr>
          <a:lstStyle/>
          <a:p>
            <a:pPr>
              <a:lnSpc>
                <a:spcPct val="90000"/>
              </a:lnSpc>
            </a:pPr>
            <a:r>
              <a:rPr lang="en-GB" sz="3000"/>
              <a:t>Applications of blockchain across the health sector</a:t>
            </a:r>
          </a:p>
        </p:txBody>
      </p:sp>
      <p:sp>
        <p:nvSpPr>
          <p:cNvPr id="19"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FE9C04"/>
          </a:solidFill>
          <a:ln w="38100" cap="rnd">
            <a:solidFill>
              <a:srgbClr val="FE9C0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583D28C7-CCA8-8050-AA6C-086B50E46DFA}"/>
              </a:ext>
            </a:extLst>
          </p:cNvPr>
          <p:cNvSpPr>
            <a:spLocks noGrp="1"/>
          </p:cNvSpPr>
          <p:nvPr>
            <p:ph idx="1"/>
          </p:nvPr>
        </p:nvSpPr>
        <p:spPr>
          <a:xfrm>
            <a:off x="630936" y="2807208"/>
            <a:ext cx="3429000" cy="3410712"/>
          </a:xfrm>
        </p:spPr>
        <p:txBody>
          <a:bodyPr anchor="t">
            <a:normAutofit/>
          </a:bodyPr>
          <a:lstStyle/>
          <a:p>
            <a:r>
              <a:rPr lang="en-US" sz="2400" b="1" dirty="0"/>
              <a:t>Population Health</a:t>
            </a:r>
          </a:p>
          <a:p>
            <a:r>
              <a:rPr lang="en-US" sz="2400" b="1" dirty="0"/>
              <a:t>Research Institutions and Pharmaceuticals</a:t>
            </a:r>
          </a:p>
          <a:p>
            <a:r>
              <a:rPr lang="en-US" sz="2400" b="1" dirty="0"/>
              <a:t>AI/ML in wearable devices</a:t>
            </a:r>
          </a:p>
          <a:p>
            <a:r>
              <a:rPr lang="en-US" sz="2400" b="1" dirty="0"/>
              <a:t>Insurance claims and Payments</a:t>
            </a:r>
          </a:p>
          <a:p>
            <a:r>
              <a:rPr lang="en-US" sz="2400" b="1" dirty="0"/>
              <a:t>Health Care Revenue</a:t>
            </a:r>
          </a:p>
          <a:p>
            <a:r>
              <a:rPr lang="en-US" sz="2400" b="1" dirty="0"/>
              <a:t>Public Health Policy</a:t>
            </a:r>
          </a:p>
        </p:txBody>
      </p:sp>
      <mc:AlternateContent xmlns:mc="http://schemas.openxmlformats.org/markup-compatibility/2006" xmlns:p14="http://schemas.microsoft.com/office/powerpoint/2010/main">
        <mc:Choice Requires="p14">
          <p:contentPart p14:bwMode="auto" r:id="rId2">
            <p14:nvContentPartPr>
              <p14:cNvPr id="21" name="Ink 20">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1" name="Ink 20">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10" name="Content Placeholder 9" descr="A diagram of a medical research&#10;&#10;Description automatically generated">
            <a:extLst>
              <a:ext uri="{FF2B5EF4-FFF2-40B4-BE49-F238E27FC236}">
                <a16:creationId xmlns:a16="http://schemas.microsoft.com/office/drawing/2014/main" id="{46234603-32D6-6EF8-F11D-F6F09E6701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4296" y="1487329"/>
            <a:ext cx="6903720" cy="3883341"/>
          </a:xfrm>
          <a:prstGeom prst="rect">
            <a:avLst/>
          </a:prstGeom>
        </p:spPr>
      </p:pic>
    </p:spTree>
    <p:extLst>
      <p:ext uri="{BB962C8B-B14F-4D97-AF65-F5344CB8AC3E}">
        <p14:creationId xmlns:p14="http://schemas.microsoft.com/office/powerpoint/2010/main" val="1853798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D6514F-8376-2A60-B355-A36B206ED623}"/>
              </a:ext>
            </a:extLst>
          </p:cNvPr>
          <p:cNvSpPr>
            <a:spLocks noGrp="1"/>
          </p:cNvSpPr>
          <p:nvPr>
            <p:ph type="title"/>
          </p:nvPr>
        </p:nvSpPr>
        <p:spPr>
          <a:xfrm>
            <a:off x="635000" y="634029"/>
            <a:ext cx="10921640" cy="1314698"/>
          </a:xfrm>
        </p:spPr>
        <p:txBody>
          <a:bodyPr anchor="ctr">
            <a:normAutofit/>
          </a:bodyPr>
          <a:lstStyle/>
          <a:p>
            <a:pPr algn="ctr"/>
            <a:r>
              <a:rPr lang="en-GB" sz="7200"/>
              <a:t>LITERATURE REVIEW</a:t>
            </a:r>
          </a:p>
        </p:txBody>
      </p:sp>
      <p:sp>
        <p:nvSpPr>
          <p:cNvPr id="11" name="Rectangle 10">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BE09E156-BFA5-F243-B869-BCD6E5C481C4}"/>
              </a:ext>
            </a:extLst>
          </p:cNvPr>
          <p:cNvGraphicFramePr>
            <a:graphicFrameLocks noGrp="1"/>
          </p:cNvGraphicFramePr>
          <p:nvPr>
            <p:ph idx="1"/>
            <p:extLst>
              <p:ext uri="{D42A27DB-BD31-4B8C-83A1-F6EECF244321}">
                <p14:modId xmlns:p14="http://schemas.microsoft.com/office/powerpoint/2010/main" val="450713753"/>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0056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5" name="Rectangle 1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EE99F01-28A5-1F24-7819-AC0235473D55}"/>
              </a:ext>
            </a:extLst>
          </p:cNvPr>
          <p:cNvSpPr>
            <a:spLocks noGrp="1"/>
          </p:cNvSpPr>
          <p:nvPr>
            <p:ph type="title"/>
          </p:nvPr>
        </p:nvSpPr>
        <p:spPr>
          <a:xfrm>
            <a:off x="630936" y="640080"/>
            <a:ext cx="4818888" cy="1481328"/>
          </a:xfrm>
        </p:spPr>
        <p:txBody>
          <a:bodyPr vert="horz" lIns="91440" tIns="45720" rIns="91440" bIns="45720" rtlCol="0" anchor="b">
            <a:normAutofit/>
          </a:bodyPr>
          <a:lstStyle/>
          <a:p>
            <a:pPr>
              <a:lnSpc>
                <a:spcPct val="90000"/>
              </a:lnSpc>
            </a:pPr>
            <a:r>
              <a:rPr lang="en-US"/>
              <a:t>Survey by Deloitte</a:t>
            </a:r>
          </a:p>
        </p:txBody>
      </p:sp>
      <p:sp>
        <p:nvSpPr>
          <p:cNvPr id="17"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C2D72F"/>
          </a:solidFill>
          <a:ln w="38100" cap="rnd">
            <a:solidFill>
              <a:srgbClr val="C2D72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F5059E7-F0E1-45F7-0185-0100B1B5462C}"/>
              </a:ext>
            </a:extLst>
          </p:cNvPr>
          <p:cNvSpPr>
            <a:spLocks noGrp="1"/>
          </p:cNvSpPr>
          <p:nvPr>
            <p:ph sz="half" idx="1"/>
          </p:nvPr>
        </p:nvSpPr>
        <p:spPr>
          <a:xfrm>
            <a:off x="630936" y="2660904"/>
            <a:ext cx="4818888" cy="3547872"/>
          </a:xfrm>
        </p:spPr>
        <p:txBody>
          <a:bodyPr vert="horz" lIns="91440" tIns="45720" rIns="91440" bIns="45720" rtlCol="0" anchor="t">
            <a:normAutofit fontScale="85000" lnSpcReduction="10000"/>
          </a:bodyPr>
          <a:lstStyle/>
          <a:p>
            <a:pPr>
              <a:lnSpc>
                <a:spcPct val="100000"/>
              </a:lnSpc>
            </a:pPr>
            <a:r>
              <a:rPr lang="en-US" sz="3000" b="1" dirty="0"/>
              <a:t>Most health organizations collect EMR abstracts, claims data, and data about enrolment and medical programs.</a:t>
            </a:r>
          </a:p>
          <a:p>
            <a:pPr>
              <a:lnSpc>
                <a:spcPct val="100000"/>
              </a:lnSpc>
            </a:pPr>
            <a:r>
              <a:rPr lang="en-US" sz="3000" b="1" dirty="0"/>
              <a:t>Only leading organizations use EMR feeds (updates) and device management program data.</a:t>
            </a:r>
          </a:p>
          <a:p>
            <a:pPr>
              <a:lnSpc>
                <a:spcPct val="100000"/>
              </a:lnSpc>
            </a:pPr>
            <a:r>
              <a:rPr lang="en-US" sz="3000" b="1" dirty="0"/>
              <a:t>Very few organizations use non-health data sources to augment formal medical data</a:t>
            </a:r>
          </a:p>
          <a:p>
            <a:pPr>
              <a:lnSpc>
                <a:spcPct val="100000"/>
              </a:lnSpc>
            </a:pPr>
            <a:r>
              <a:rPr lang="en-US" sz="3000" b="1" dirty="0"/>
              <a:t>35% of health organizations currently leverage the blockchain for their health data.</a:t>
            </a:r>
          </a:p>
        </p:txBody>
      </p:sp>
      <mc:AlternateContent xmlns:mc="http://schemas.openxmlformats.org/markup-compatibility/2006" xmlns:p14="http://schemas.microsoft.com/office/powerpoint/2010/main">
        <mc:Choice Requires="p14">
          <p:contentPart p14:bwMode="auto" r:id="rId2">
            <p14:nvContentPartPr>
              <p14:cNvPr id="24" name="Ink 2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4" name="Ink 2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8" name="Content Placeholder 7" descr="A chart with green and white text&#10;&#10;Description automatically generated">
            <a:extLst>
              <a:ext uri="{FF2B5EF4-FFF2-40B4-BE49-F238E27FC236}">
                <a16:creationId xmlns:a16="http://schemas.microsoft.com/office/drawing/2014/main" id="{9BEFAF1E-A88E-1DA1-CF5E-B740EB0480F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099048" y="1300002"/>
            <a:ext cx="5458968" cy="4257995"/>
          </a:xfrm>
          <a:prstGeom prst="rect">
            <a:avLst/>
          </a:prstGeom>
        </p:spPr>
      </p:pic>
    </p:spTree>
    <p:extLst>
      <p:ext uri="{BB962C8B-B14F-4D97-AF65-F5344CB8AC3E}">
        <p14:creationId xmlns:p14="http://schemas.microsoft.com/office/powerpoint/2010/main" val="813368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6" name="Rectangle 2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87EB4-4EA0-F0E9-6A25-EAFBB2420123}"/>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nSpc>
                <a:spcPct val="90000"/>
              </a:lnSpc>
            </a:pPr>
            <a:r>
              <a:rPr lang="en-US" sz="4100"/>
              <a:t>HEALTH DATA MANAGEMENT WITHIN NHS</a:t>
            </a:r>
          </a:p>
        </p:txBody>
      </p:sp>
      <p:sp>
        <p:nvSpPr>
          <p:cNvPr id="2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0463D1"/>
          </a:solidFill>
          <a:ln w="38100" cap="rnd">
            <a:solidFill>
              <a:srgbClr val="0463D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1A29ACE5-6789-467D-B247-09797EE0F8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71714" y="640080"/>
            <a:ext cx="6379780" cy="5550408"/>
          </a:xfrm>
          <a:prstGeom prst="rect">
            <a:avLst/>
          </a:prstGeom>
        </p:spPr>
      </p:pic>
    </p:spTree>
    <p:extLst>
      <p:ext uri="{BB962C8B-B14F-4D97-AF65-F5344CB8AC3E}">
        <p14:creationId xmlns:p14="http://schemas.microsoft.com/office/powerpoint/2010/main" val="3596312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7" name="Rectangle 3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77BBB-CE85-06FE-0A38-32B27E35E01E}"/>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600" dirty="0" err="1"/>
              <a:t>Cloudian</a:t>
            </a:r>
            <a:endParaRPr lang="en-US" sz="5600" dirty="0"/>
          </a:p>
        </p:txBody>
      </p:sp>
      <p:sp>
        <p:nvSpPr>
          <p:cNvPr id="3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FCA515"/>
          </a:solidFill>
          <a:ln w="38100" cap="rnd">
            <a:solidFill>
              <a:srgbClr val="FCA51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CD0C56D2-1B49-9069-8399-625B5778D33C}"/>
              </a:ext>
            </a:extLst>
          </p:cNvPr>
          <p:cNvSpPr>
            <a:spLocks noGrp="1"/>
          </p:cNvSpPr>
          <p:nvPr>
            <p:ph type="body" sz="half" idx="2"/>
          </p:nvPr>
        </p:nvSpPr>
        <p:spPr>
          <a:xfrm>
            <a:off x="263661" y="2459736"/>
            <a:ext cx="5186163" cy="4398264"/>
          </a:xfrm>
        </p:spPr>
        <p:txBody>
          <a:bodyPr vert="horz" lIns="91440" tIns="45720" rIns="91440" bIns="45720" rtlCol="0" anchor="t">
            <a:noAutofit/>
          </a:bodyPr>
          <a:lstStyle/>
          <a:p>
            <a:pPr marL="457200" indent="-228600">
              <a:lnSpc>
                <a:spcPct val="100000"/>
              </a:lnSpc>
              <a:buFont typeface="Arial" panose="020B0604020202020204" pitchFamily="34" charset="0"/>
              <a:buChar char="•"/>
            </a:pPr>
            <a:r>
              <a:rPr lang="en-US" sz="2800" b="1" dirty="0"/>
              <a:t>Provides </a:t>
            </a:r>
            <a:r>
              <a:rPr lang="en-US" sz="2800" b="1" dirty="0" err="1"/>
              <a:t>HyperStore</a:t>
            </a:r>
            <a:r>
              <a:rPr lang="en-US" sz="2800" b="1" dirty="0"/>
              <a:t>, an exabyte-scale, cost-effective storage platform for healthcare environments.</a:t>
            </a:r>
          </a:p>
          <a:p>
            <a:pPr marL="457200" indent="-228600">
              <a:lnSpc>
                <a:spcPct val="100000"/>
              </a:lnSpc>
              <a:buFont typeface="Arial" panose="020B0604020202020204" pitchFamily="34" charset="0"/>
              <a:buChar char="•"/>
            </a:pPr>
            <a:r>
              <a:rPr lang="en-US" sz="2800" b="1" dirty="0"/>
              <a:t> It allows healthcare organizations to store, move and protect files across locations at up to 70% lower cost than disk-based storage.</a:t>
            </a:r>
          </a:p>
          <a:p>
            <a:pPr marL="457200" indent="-228600">
              <a:lnSpc>
                <a:spcPct val="100000"/>
              </a:lnSpc>
              <a:buFont typeface="Arial" panose="020B0604020202020204" pitchFamily="34" charset="0"/>
              <a:buChar char="•"/>
            </a:pPr>
            <a:r>
              <a:rPr lang="en-US" sz="2800" b="1" dirty="0"/>
              <a:t>Challenges addressed by </a:t>
            </a:r>
            <a:r>
              <a:rPr lang="en-US" sz="2800" b="1" dirty="0" err="1"/>
              <a:t>HyperStore</a:t>
            </a:r>
            <a:r>
              <a:rPr lang="en-US" sz="2800" b="1" dirty="0"/>
              <a:t> include:</a:t>
            </a:r>
          </a:p>
          <a:p>
            <a:pPr marL="914400" lvl="1" indent="-228600">
              <a:lnSpc>
                <a:spcPct val="100000"/>
              </a:lnSpc>
              <a:buFont typeface="Arial" panose="020B0604020202020204" pitchFamily="34" charset="0"/>
              <a:buChar char="•"/>
            </a:pPr>
            <a:r>
              <a:rPr lang="en-US" sz="2800" b="1" dirty="0"/>
              <a:t>Fragmented data</a:t>
            </a:r>
          </a:p>
          <a:p>
            <a:pPr marL="914400" lvl="1" indent="-228600">
              <a:lnSpc>
                <a:spcPct val="100000"/>
              </a:lnSpc>
              <a:buFont typeface="Arial" panose="020B0604020202020204" pitchFamily="34" charset="0"/>
              <a:buChar char="•"/>
            </a:pPr>
            <a:r>
              <a:rPr lang="en-US" sz="2800" b="1" dirty="0"/>
              <a:t>Changes to data schema</a:t>
            </a:r>
          </a:p>
          <a:p>
            <a:pPr marL="914400" lvl="1" indent="-228600">
              <a:lnSpc>
                <a:spcPct val="100000"/>
              </a:lnSpc>
              <a:buFont typeface="Arial" panose="020B0604020202020204" pitchFamily="34" charset="0"/>
              <a:buChar char="•"/>
            </a:pPr>
            <a:r>
              <a:rPr lang="en-US" sz="2800" b="1" dirty="0"/>
              <a:t>Regulations and compliance</a:t>
            </a:r>
          </a:p>
        </p:txBody>
      </p:sp>
      <mc:AlternateContent xmlns:mc="http://schemas.openxmlformats.org/markup-compatibility/2006" xmlns:p14="http://schemas.microsoft.com/office/powerpoint/2010/main">
        <mc:Choice Requires="p14">
          <p:contentPart p14:bwMode="auto" r:id="rId2">
            <p14:nvContentPartPr>
              <p14:cNvPr id="39" name="Ink 3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39" name="Ink 3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7" name="Content Placeholder 6" descr="A diagram of a cloud computing process&#10;&#10;Description automatically generated">
            <a:extLst>
              <a:ext uri="{FF2B5EF4-FFF2-40B4-BE49-F238E27FC236}">
                <a16:creationId xmlns:a16="http://schemas.microsoft.com/office/drawing/2014/main" id="{AEFFA845-3788-B3F4-1EA7-A8536A08D01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099048" y="1532008"/>
            <a:ext cx="5458968" cy="3793983"/>
          </a:xfrm>
          <a:prstGeom prst="rect">
            <a:avLst/>
          </a:prstGeom>
        </p:spPr>
      </p:pic>
    </p:spTree>
    <p:extLst>
      <p:ext uri="{BB962C8B-B14F-4D97-AF65-F5344CB8AC3E}">
        <p14:creationId xmlns:p14="http://schemas.microsoft.com/office/powerpoint/2010/main" val="862817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1F79A04-829E-A6F8-C585-0501BBDEBBF3}"/>
              </a:ext>
            </a:extLst>
          </p:cNvPr>
          <p:cNvSpPr>
            <a:spLocks noGrp="1"/>
          </p:cNvSpPr>
          <p:nvPr>
            <p:ph type="title"/>
          </p:nvPr>
        </p:nvSpPr>
        <p:spPr>
          <a:xfrm>
            <a:off x="635000" y="634029"/>
            <a:ext cx="10921640" cy="1314698"/>
          </a:xfrm>
        </p:spPr>
        <p:txBody>
          <a:bodyPr anchor="ctr">
            <a:normAutofit/>
          </a:bodyPr>
          <a:lstStyle/>
          <a:p>
            <a:pPr algn="ctr">
              <a:lnSpc>
                <a:spcPct val="90000"/>
              </a:lnSpc>
            </a:pPr>
            <a:r>
              <a:rPr lang="en-GB" sz="4000"/>
              <a:t>Applications for decentralized health data systems</a:t>
            </a:r>
          </a:p>
        </p:txBody>
      </p:sp>
      <p:sp>
        <p:nvSpPr>
          <p:cNvPr id="14" name="Rectangle 13">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5">
            <a:extLst>
              <a:ext uri="{FF2B5EF4-FFF2-40B4-BE49-F238E27FC236}">
                <a16:creationId xmlns:a16="http://schemas.microsoft.com/office/drawing/2014/main" id="{182BF821-2AA7-5181-E20C-A4FECBADC07C}"/>
              </a:ext>
            </a:extLst>
          </p:cNvPr>
          <p:cNvGraphicFramePr>
            <a:graphicFrameLocks noGrp="1"/>
          </p:cNvGraphicFramePr>
          <p:nvPr>
            <p:ph idx="1"/>
            <p:extLst>
              <p:ext uri="{D42A27DB-BD31-4B8C-83A1-F6EECF244321}">
                <p14:modId xmlns:p14="http://schemas.microsoft.com/office/powerpoint/2010/main" val="3348224971"/>
              </p:ext>
            </p:extLst>
          </p:nvPr>
        </p:nvGraphicFramePr>
        <p:xfrm>
          <a:off x="632655" y="2418399"/>
          <a:ext cx="10915869" cy="41619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6972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9" name="Rectangle 2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D9B9C9B-94E5-034C-3963-00C9EC162BA3}"/>
              </a:ext>
            </a:extLst>
          </p:cNvPr>
          <p:cNvSpPr>
            <a:spLocks noGrp="1"/>
          </p:cNvSpPr>
          <p:nvPr>
            <p:ph type="title"/>
          </p:nvPr>
        </p:nvSpPr>
        <p:spPr>
          <a:xfrm>
            <a:off x="617220" y="169543"/>
            <a:ext cx="3657460" cy="2392993"/>
          </a:xfrm>
        </p:spPr>
        <p:txBody>
          <a:bodyPr vert="horz" lIns="91440" tIns="45720" rIns="91440" bIns="45720" rtlCol="0" anchor="ctr">
            <a:normAutofit/>
          </a:bodyPr>
          <a:lstStyle/>
          <a:p>
            <a:r>
              <a:rPr lang="en-US" sz="6000" dirty="0" err="1"/>
              <a:t>MedRec</a:t>
            </a:r>
            <a:br>
              <a:rPr lang="en-US" sz="6000" dirty="0"/>
            </a:br>
            <a:r>
              <a:rPr lang="en-GB" sz="2400" b="0" i="1" dirty="0">
                <a:solidFill>
                  <a:srgbClr val="003732"/>
                </a:solidFill>
                <a:effectLst/>
              </a:rPr>
              <a:t>with a free mobile app to manage health data</a:t>
            </a:r>
            <a:endParaRPr lang="en-US" sz="6000" i="1" dirty="0"/>
          </a:p>
        </p:txBody>
      </p:sp>
      <mc:AlternateContent xmlns:mc="http://schemas.openxmlformats.org/markup-compatibility/2006" xmlns:p14="http://schemas.microsoft.com/office/powerpoint/2010/main">
        <mc:Choice Requires="p14">
          <p:contentPart p14:bwMode="auto" r:id="rId2">
            <p14:nvContentPartPr>
              <p14:cNvPr id="31" name="Ink 30">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31" name="Ink 30">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sp>
        <p:nvSpPr>
          <p:cNvPr id="33" name="Rectangle 3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86384"/>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rgbClr val="FB2900"/>
          </a:solidFill>
          <a:ln w="34925">
            <a:solidFill>
              <a:srgbClr val="FB290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3">
            <a:extLst>
              <a:ext uri="{FF2B5EF4-FFF2-40B4-BE49-F238E27FC236}">
                <a16:creationId xmlns:a16="http://schemas.microsoft.com/office/drawing/2014/main" id="{D4D1A371-2226-DB50-D95D-0B467A8B5A5F}"/>
              </a:ext>
            </a:extLst>
          </p:cNvPr>
          <p:cNvSpPr>
            <a:spLocks noGrp="1"/>
          </p:cNvSpPr>
          <p:nvPr>
            <p:ph sz="half" idx="2"/>
          </p:nvPr>
        </p:nvSpPr>
        <p:spPr>
          <a:xfrm>
            <a:off x="4654295" y="514323"/>
            <a:ext cx="6894576" cy="1960238"/>
          </a:xfrm>
        </p:spPr>
        <p:txBody>
          <a:bodyPr vert="horz" lIns="91440" tIns="45720" rIns="91440" bIns="45720" rtlCol="0" anchor="ctr">
            <a:noAutofit/>
          </a:bodyPr>
          <a:lstStyle/>
          <a:p>
            <a:pPr>
              <a:lnSpc>
                <a:spcPct val="100000"/>
              </a:lnSpc>
            </a:pPr>
            <a:r>
              <a:rPr lang="en-GB" sz="1800" b="1" dirty="0">
                <a:solidFill>
                  <a:srgbClr val="201F20"/>
                </a:solidFill>
              </a:rPr>
              <a:t>A</a:t>
            </a:r>
            <a:r>
              <a:rPr lang="en-GB" sz="1800" b="1" i="0" dirty="0">
                <a:solidFill>
                  <a:srgbClr val="201F20"/>
                </a:solidFill>
                <a:effectLst/>
              </a:rPr>
              <a:t> novel, decentralized record management system to handle EHRs (Electronic Health Records), using blockchain technology. </a:t>
            </a:r>
          </a:p>
          <a:p>
            <a:pPr>
              <a:lnSpc>
                <a:spcPct val="100000"/>
              </a:lnSpc>
            </a:pPr>
            <a:r>
              <a:rPr lang="en-GB" sz="1800" b="1" i="0" dirty="0">
                <a:solidFill>
                  <a:srgbClr val="201F20"/>
                </a:solidFill>
                <a:effectLst/>
              </a:rPr>
              <a:t>The system design gives patients a comprehensive, immutable log and access to their medical information across providers and treatment sites. </a:t>
            </a:r>
          </a:p>
          <a:p>
            <a:pPr>
              <a:lnSpc>
                <a:spcPct val="100000"/>
              </a:lnSpc>
            </a:pPr>
            <a:r>
              <a:rPr lang="en-GB" sz="1800" b="1" i="0" dirty="0">
                <a:solidFill>
                  <a:srgbClr val="201F20"/>
                </a:solidFill>
                <a:effectLst/>
              </a:rPr>
              <a:t>Leveraging unique blockchain properties, </a:t>
            </a:r>
            <a:r>
              <a:rPr lang="en-GB" sz="1800" b="1" i="0" dirty="0" err="1">
                <a:solidFill>
                  <a:srgbClr val="201F20"/>
                </a:solidFill>
                <a:effectLst/>
              </a:rPr>
              <a:t>MedRec</a:t>
            </a:r>
            <a:r>
              <a:rPr lang="en-GB" sz="1800" b="1" i="0" dirty="0">
                <a:solidFill>
                  <a:srgbClr val="201F20"/>
                </a:solidFill>
                <a:effectLst/>
              </a:rPr>
              <a:t> manages authentication, data retrieval, update track- </a:t>
            </a:r>
            <a:r>
              <a:rPr lang="en-GB" sz="1800" b="1" i="0" dirty="0" err="1">
                <a:solidFill>
                  <a:srgbClr val="201F20"/>
                </a:solidFill>
                <a:effectLst/>
              </a:rPr>
              <a:t>ing</a:t>
            </a:r>
            <a:r>
              <a:rPr lang="en-GB" sz="1800" b="1" i="0" dirty="0">
                <a:solidFill>
                  <a:srgbClr val="201F20"/>
                </a:solidFill>
                <a:effectLst/>
              </a:rPr>
              <a:t> for existing records, data entry (both for patients and providers) and data sharing.</a:t>
            </a:r>
            <a:endParaRPr lang="en-US" sz="1800" b="1" dirty="0"/>
          </a:p>
        </p:txBody>
      </p:sp>
      <p:pic>
        <p:nvPicPr>
          <p:cNvPr id="11" name="Content Placeholder 10" descr="A screenshot of a medical app&#10;&#10;Description automatically generated">
            <a:extLst>
              <a:ext uri="{FF2B5EF4-FFF2-40B4-BE49-F238E27FC236}">
                <a16:creationId xmlns:a16="http://schemas.microsoft.com/office/drawing/2014/main" id="{A03CA3AE-0DE1-EE8F-5997-32886738EE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6162" y="2562537"/>
            <a:ext cx="1932709" cy="3968496"/>
          </a:xfrm>
          <a:prstGeom prst="rect">
            <a:avLst/>
          </a:prstGeom>
        </p:spPr>
      </p:pic>
      <p:pic>
        <p:nvPicPr>
          <p:cNvPr id="8" name="Content Placeholder 7" descr="A diagram of a software application&#10;&#10;Description automatically generated">
            <a:extLst>
              <a:ext uri="{FF2B5EF4-FFF2-40B4-BE49-F238E27FC236}">
                <a16:creationId xmlns:a16="http://schemas.microsoft.com/office/drawing/2014/main" id="{0414EB8E-108D-BCF7-E9D0-97F50EED619D}"/>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233376" y="2562537"/>
            <a:ext cx="8238679" cy="3968496"/>
          </a:xfrm>
          <a:prstGeom prst="rect">
            <a:avLst/>
          </a:prstGeom>
        </p:spPr>
      </p:pic>
    </p:spTree>
    <p:extLst>
      <p:ext uri="{BB962C8B-B14F-4D97-AF65-F5344CB8AC3E}">
        <p14:creationId xmlns:p14="http://schemas.microsoft.com/office/powerpoint/2010/main" val="1870670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3E024E-434D-154A-923C-2417DF244F8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400"/>
              <a:t>HealChain</a:t>
            </a:r>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F5FE21"/>
          </a:solidFill>
          <a:ln w="38100" cap="rnd">
            <a:solidFill>
              <a:srgbClr val="F5FE2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medical company&#10;&#10;Description automatically generated with medium confidence">
            <a:extLst>
              <a:ext uri="{FF2B5EF4-FFF2-40B4-BE49-F238E27FC236}">
                <a16:creationId xmlns:a16="http://schemas.microsoft.com/office/drawing/2014/main" id="{35BD33BE-3FF4-09F2-CE23-730905E36D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494393"/>
            <a:ext cx="7214616" cy="3841782"/>
          </a:xfrm>
          <a:prstGeom prst="rect">
            <a:avLst/>
          </a:prstGeom>
        </p:spPr>
      </p:pic>
    </p:spTree>
    <p:extLst>
      <p:ext uri="{BB962C8B-B14F-4D97-AF65-F5344CB8AC3E}">
        <p14:creationId xmlns:p14="http://schemas.microsoft.com/office/powerpoint/2010/main" val="3814442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0A772C-6D2A-DE24-8FC3-142FD26FEEAA}"/>
              </a:ext>
            </a:extLst>
          </p:cNvPr>
          <p:cNvSpPr>
            <a:spLocks noGrp="1"/>
          </p:cNvSpPr>
          <p:nvPr>
            <p:ph type="title"/>
          </p:nvPr>
        </p:nvSpPr>
        <p:spPr>
          <a:xfrm>
            <a:off x="635000" y="640823"/>
            <a:ext cx="3418659" cy="5583148"/>
          </a:xfrm>
        </p:spPr>
        <p:txBody>
          <a:bodyPr anchor="ctr">
            <a:normAutofit/>
          </a:bodyPr>
          <a:lstStyle/>
          <a:p>
            <a:r>
              <a:rPr lang="en-GB" sz="3300"/>
              <a:t>METHODOLOGY</a:t>
            </a:r>
          </a:p>
        </p:txBody>
      </p:sp>
      <p:sp>
        <p:nvSpPr>
          <p:cNvPr id="16" name="Rectangle 15">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4AD5CCE-7C4C-01C6-8C9C-493691554191}"/>
              </a:ext>
            </a:extLst>
          </p:cNvPr>
          <p:cNvGraphicFramePr>
            <a:graphicFrameLocks noGrp="1"/>
          </p:cNvGraphicFramePr>
          <p:nvPr>
            <p:ph idx="1"/>
            <p:extLst>
              <p:ext uri="{D42A27DB-BD31-4B8C-83A1-F6EECF244321}">
                <p14:modId xmlns:p14="http://schemas.microsoft.com/office/powerpoint/2010/main" val="18653211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5115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AA7AF5-428E-CA22-D21D-B13C3C7F9542}"/>
              </a:ext>
            </a:extLst>
          </p:cNvPr>
          <p:cNvSpPr>
            <a:spLocks noGrp="1"/>
          </p:cNvSpPr>
          <p:nvPr>
            <p:ph type="title"/>
          </p:nvPr>
        </p:nvSpPr>
        <p:spPr>
          <a:xfrm>
            <a:off x="576072" y="238539"/>
            <a:ext cx="11018520" cy="1434415"/>
          </a:xfrm>
        </p:spPr>
        <p:txBody>
          <a:bodyPr vert="horz" lIns="91440" tIns="45720" rIns="91440" bIns="45720" rtlCol="0" anchor="b">
            <a:normAutofit/>
          </a:bodyPr>
          <a:lstStyle/>
          <a:p>
            <a:pPr>
              <a:lnSpc>
                <a:spcPct val="90000"/>
              </a:lnSpc>
            </a:pPr>
            <a:r>
              <a:rPr lang="en-US" sz="4500"/>
              <a:t>Amazon Managed Blockchain (AMB)</a:t>
            </a:r>
          </a:p>
        </p:txBody>
      </p:sp>
      <p:sp>
        <p:nvSpPr>
          <p:cNvPr id="16"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FCAA14"/>
          </a:solidFill>
          <a:ln w="38100" cap="rnd">
            <a:solidFill>
              <a:srgbClr val="FCAA1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3917A1-50E3-A717-433C-C006EAB6FB41}"/>
              </a:ext>
            </a:extLst>
          </p:cNvPr>
          <p:cNvSpPr>
            <a:spLocks noGrp="1"/>
          </p:cNvSpPr>
          <p:nvPr>
            <p:ph sz="half" idx="1"/>
          </p:nvPr>
        </p:nvSpPr>
        <p:spPr>
          <a:xfrm>
            <a:off x="498764" y="1979481"/>
            <a:ext cx="7301345" cy="4809246"/>
          </a:xfrm>
        </p:spPr>
        <p:txBody>
          <a:bodyPr vert="horz" lIns="91440" tIns="45720" rIns="91440" bIns="45720" rtlCol="0" anchor="t">
            <a:noAutofit/>
          </a:bodyPr>
          <a:lstStyle/>
          <a:p>
            <a:pPr>
              <a:lnSpc>
                <a:spcPct val="100000"/>
              </a:lnSpc>
            </a:pPr>
            <a:r>
              <a:rPr lang="en-US" sz="2800" b="1" dirty="0"/>
              <a:t>Fully managed service designed to help you build resilient Web3 applications on both public and private blockchains. Use AMB Access for instant and serverless access to multiple blockchains. </a:t>
            </a:r>
          </a:p>
          <a:p>
            <a:pPr>
              <a:lnSpc>
                <a:spcPct val="100000"/>
              </a:lnSpc>
            </a:pPr>
            <a:r>
              <a:rPr lang="en-US" sz="2800" b="1" dirty="0"/>
              <a:t>AMB helps with the undifferentiated heavy-lifting when deploying a specialized blockchain infrastructure and keeping them connected to the blockchain network.</a:t>
            </a:r>
          </a:p>
          <a:p>
            <a:pPr>
              <a:lnSpc>
                <a:spcPct val="100000"/>
              </a:lnSpc>
            </a:pPr>
            <a:r>
              <a:rPr lang="en-US" sz="2800" b="1" dirty="0"/>
              <a:t>Retrieve users’ historical token balances with standardized APIs to verify event ticket non-fungible tokens (NFTs).</a:t>
            </a:r>
          </a:p>
          <a:p>
            <a:pPr>
              <a:lnSpc>
                <a:spcPct val="100000"/>
              </a:lnSpc>
            </a:pPr>
            <a:r>
              <a:rPr lang="en-US" sz="2800" b="1" dirty="0"/>
              <a:t>Amazon Managed Blockchain currently supports Ethereum, Polygon, Bitcoin and Hyperledger Fabric blockchains.</a:t>
            </a:r>
          </a:p>
        </p:txBody>
      </p:sp>
      <p:pic>
        <p:nvPicPr>
          <p:cNvPr id="7" name="Content Placeholder 6" descr="A logo of a company">
            <a:extLst>
              <a:ext uri="{FF2B5EF4-FFF2-40B4-BE49-F238E27FC236}">
                <a16:creationId xmlns:a16="http://schemas.microsoft.com/office/drawing/2014/main" id="{DE3E8D0B-3FE5-D915-3C1C-451E729FC83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21990" r="22943" b="-1"/>
          <a:stretch/>
        </p:blipFill>
        <p:spPr>
          <a:xfrm>
            <a:off x="7675658" y="2093976"/>
            <a:ext cx="3941064" cy="4096512"/>
          </a:xfrm>
          <a:prstGeom prst="rect">
            <a:avLst/>
          </a:prstGeom>
        </p:spPr>
      </p:pic>
    </p:spTree>
    <p:extLst>
      <p:ext uri="{BB962C8B-B14F-4D97-AF65-F5344CB8AC3E}">
        <p14:creationId xmlns:p14="http://schemas.microsoft.com/office/powerpoint/2010/main" val="2837997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803DD-1AAF-3F14-7863-B642D82FEC0E}"/>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9AD96216-1FDB-984F-6323-39349798D2E6}"/>
              </a:ext>
            </a:extLst>
          </p:cNvPr>
          <p:cNvSpPr>
            <a:spLocks noGrp="1"/>
          </p:cNvSpPr>
          <p:nvPr>
            <p:ph sz="half" idx="1"/>
          </p:nvPr>
        </p:nvSpPr>
        <p:spPr>
          <a:xfrm>
            <a:off x="838200" y="1929383"/>
            <a:ext cx="5181600" cy="4563491"/>
          </a:xfrm>
        </p:spPr>
        <p:txBody>
          <a:bodyPr>
            <a:noAutofit/>
          </a:bodyPr>
          <a:lstStyle/>
          <a:p>
            <a:r>
              <a:rPr lang="en-GB" sz="3600" b="1" dirty="0"/>
              <a:t>Research questions</a:t>
            </a:r>
          </a:p>
          <a:p>
            <a:r>
              <a:rPr lang="en-GB" sz="3600" b="1" dirty="0"/>
              <a:t>Key Objectives</a:t>
            </a:r>
          </a:p>
          <a:p>
            <a:r>
              <a:rPr lang="en-GB" sz="3600" b="1" dirty="0"/>
              <a:t>Background</a:t>
            </a:r>
          </a:p>
          <a:p>
            <a:r>
              <a:rPr lang="en-GB" sz="3600" b="1" dirty="0"/>
              <a:t>Literature Review</a:t>
            </a:r>
          </a:p>
          <a:p>
            <a:r>
              <a:rPr lang="en-GB" sz="3600" b="1" dirty="0"/>
              <a:t>Methodology</a:t>
            </a:r>
          </a:p>
          <a:p>
            <a:r>
              <a:rPr lang="en-GB" sz="3600" b="1" dirty="0"/>
              <a:t>Results</a:t>
            </a:r>
          </a:p>
          <a:p>
            <a:endParaRPr lang="en-GB" sz="3600" b="1" dirty="0"/>
          </a:p>
        </p:txBody>
      </p:sp>
      <p:sp>
        <p:nvSpPr>
          <p:cNvPr id="4" name="Content Placeholder 3">
            <a:extLst>
              <a:ext uri="{FF2B5EF4-FFF2-40B4-BE49-F238E27FC236}">
                <a16:creationId xmlns:a16="http://schemas.microsoft.com/office/drawing/2014/main" id="{341A9768-501E-A3A9-FD5D-EC73F3159CC0}"/>
              </a:ext>
            </a:extLst>
          </p:cNvPr>
          <p:cNvSpPr>
            <a:spLocks noGrp="1"/>
          </p:cNvSpPr>
          <p:nvPr>
            <p:ph sz="half" idx="2"/>
          </p:nvPr>
        </p:nvSpPr>
        <p:spPr/>
        <p:txBody>
          <a:bodyPr>
            <a:normAutofit/>
          </a:bodyPr>
          <a:lstStyle/>
          <a:p>
            <a:r>
              <a:rPr lang="en-GB" sz="3600" b="1" dirty="0"/>
              <a:t>Discussion</a:t>
            </a:r>
          </a:p>
          <a:p>
            <a:r>
              <a:rPr lang="en-GB" sz="3600" b="1" dirty="0"/>
              <a:t>Conclusion</a:t>
            </a:r>
          </a:p>
          <a:p>
            <a:r>
              <a:rPr lang="en-GB" sz="3600" b="1" dirty="0"/>
              <a:t>Future Research</a:t>
            </a:r>
          </a:p>
          <a:p>
            <a:r>
              <a:rPr lang="en-GB" sz="3600" b="1" dirty="0"/>
              <a:t>Acknowledgements</a:t>
            </a:r>
          </a:p>
          <a:p>
            <a:r>
              <a:rPr lang="en-GB" sz="3600" b="1" dirty="0"/>
              <a:t>References</a:t>
            </a:r>
          </a:p>
        </p:txBody>
      </p:sp>
    </p:spTree>
    <p:extLst>
      <p:ext uri="{BB962C8B-B14F-4D97-AF65-F5344CB8AC3E}">
        <p14:creationId xmlns:p14="http://schemas.microsoft.com/office/powerpoint/2010/main" val="1521663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9C08F-EA01-28E5-9BF4-39F6E2094065}"/>
              </a:ext>
            </a:extLst>
          </p:cNvPr>
          <p:cNvSpPr>
            <a:spLocks noGrp="1"/>
          </p:cNvSpPr>
          <p:nvPr>
            <p:ph type="title"/>
          </p:nvPr>
        </p:nvSpPr>
        <p:spPr>
          <a:xfrm>
            <a:off x="640080" y="325370"/>
            <a:ext cx="6894576" cy="1784538"/>
          </a:xfrm>
        </p:spPr>
        <p:txBody>
          <a:bodyPr anchor="b">
            <a:normAutofit/>
          </a:bodyPr>
          <a:lstStyle/>
          <a:p>
            <a:pPr>
              <a:lnSpc>
                <a:spcPct val="90000"/>
              </a:lnSpc>
            </a:pPr>
            <a:r>
              <a:rPr lang="en-GB" sz="4000"/>
              <a:t>Proof-of-Concept (PoC) Blockchain-backed Health data (RxVault)</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395391"/>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6A23DF4-E769-36A2-93FF-33F20D4602E9}"/>
              </a:ext>
            </a:extLst>
          </p:cNvPr>
          <p:cNvSpPr>
            <a:spLocks noGrp="1"/>
          </p:cNvSpPr>
          <p:nvPr>
            <p:ph idx="1"/>
          </p:nvPr>
        </p:nvSpPr>
        <p:spPr>
          <a:xfrm>
            <a:off x="640080" y="2708307"/>
            <a:ext cx="6894576" cy="4011424"/>
          </a:xfrm>
        </p:spPr>
        <p:txBody>
          <a:bodyPr>
            <a:normAutofit/>
          </a:bodyPr>
          <a:lstStyle/>
          <a:p>
            <a:pPr marL="0" indent="0">
              <a:lnSpc>
                <a:spcPct val="100000"/>
              </a:lnSpc>
              <a:buNone/>
            </a:pPr>
            <a:r>
              <a:rPr lang="en-GB" sz="2400" b="1" dirty="0"/>
              <a:t>In this paper, I aim to;</a:t>
            </a:r>
          </a:p>
          <a:p>
            <a:pPr>
              <a:lnSpc>
                <a:spcPct val="100000"/>
              </a:lnSpc>
            </a:pPr>
            <a:r>
              <a:rPr lang="en-GB" sz="2400" b="1" dirty="0"/>
              <a:t>Develop an Hyperledger fabric implementation of a blockchain-based health data system, called </a:t>
            </a:r>
            <a:r>
              <a:rPr lang="en-GB" sz="2400" b="1" dirty="0" err="1"/>
              <a:t>RxVault</a:t>
            </a:r>
            <a:r>
              <a:rPr lang="en-GB" sz="2400" b="1" dirty="0"/>
              <a:t>, that provides a patient-centric approach to interoperability by leveraging the Amazon Web Services (AWS) cloud managed service, Amazon Managed Blockchain (using a managed service to solve issues with scalability, implementation and availability).</a:t>
            </a:r>
          </a:p>
          <a:p>
            <a:pPr>
              <a:lnSpc>
                <a:spcPct val="100000"/>
              </a:lnSpc>
            </a:pPr>
            <a:r>
              <a:rPr lang="en-GB" sz="2400" b="1" dirty="0"/>
              <a:t>Build an interactive interface for users (patients and providers alike to interact securely and transparently).</a:t>
            </a:r>
          </a:p>
          <a:p>
            <a:pPr>
              <a:lnSpc>
                <a:spcPct val="100000"/>
              </a:lnSpc>
            </a:pPr>
            <a:r>
              <a:rPr lang="en-GB" sz="2400" b="1" dirty="0"/>
              <a:t>Display insights from patient data to both patients and providers with patient data securely stored off-chain.</a:t>
            </a:r>
          </a:p>
          <a:p>
            <a:pPr>
              <a:lnSpc>
                <a:spcPct val="100000"/>
              </a:lnSpc>
            </a:pPr>
            <a:endParaRPr lang="en-GB" sz="2000" b="1" dirty="0"/>
          </a:p>
        </p:txBody>
      </p:sp>
      <p:pic>
        <p:nvPicPr>
          <p:cNvPr id="5" name="Picture 4" descr="Top view of cubes connected with black lines">
            <a:extLst>
              <a:ext uri="{FF2B5EF4-FFF2-40B4-BE49-F238E27FC236}">
                <a16:creationId xmlns:a16="http://schemas.microsoft.com/office/drawing/2014/main" id="{9E1F714F-B49C-55EA-BAF0-7045101F0C14}"/>
              </a:ext>
            </a:extLst>
          </p:cNvPr>
          <p:cNvPicPr>
            <a:picLocks noChangeAspect="1"/>
          </p:cNvPicPr>
          <p:nvPr/>
        </p:nvPicPr>
        <p:blipFill>
          <a:blip r:embed="rId2"/>
          <a:srcRect l="32812" r="22890"/>
          <a:stretch/>
        </p:blipFill>
        <p:spPr>
          <a:xfrm>
            <a:off x="8141399" y="10"/>
            <a:ext cx="4050601" cy="6857990"/>
          </a:xfrm>
          <a:custGeom>
            <a:avLst/>
            <a:gdLst/>
            <a:ahLst/>
            <a:cxnLst/>
            <a:rect l="l" t="t" r="r" b="b"/>
            <a:pathLst>
              <a:path w="4050601" h="6858000">
                <a:moveTo>
                  <a:pt x="26697" y="0"/>
                </a:moveTo>
                <a:lnTo>
                  <a:pt x="4050601" y="0"/>
                </a:lnTo>
                <a:lnTo>
                  <a:pt x="4050601" y="6858000"/>
                </a:lnTo>
                <a:lnTo>
                  <a:pt x="28376" y="6858000"/>
                </a:lnTo>
                <a:lnTo>
                  <a:pt x="28782" y="6851321"/>
                </a:lnTo>
                <a:cubicBezTo>
                  <a:pt x="31911" y="6730915"/>
                  <a:pt x="35027" y="6610471"/>
                  <a:pt x="38157" y="6489990"/>
                </a:cubicBezTo>
                <a:cubicBezTo>
                  <a:pt x="38284" y="6484913"/>
                  <a:pt x="39171" y="6479963"/>
                  <a:pt x="39171" y="6474886"/>
                </a:cubicBezTo>
                <a:cubicBezTo>
                  <a:pt x="48166" y="6361042"/>
                  <a:pt x="53107" y="6247198"/>
                  <a:pt x="18899" y="6136019"/>
                </a:cubicBezTo>
                <a:cubicBezTo>
                  <a:pt x="15871" y="6125573"/>
                  <a:pt x="14262" y="6114773"/>
                  <a:pt x="14084" y="6103909"/>
                </a:cubicBezTo>
                <a:cubicBezTo>
                  <a:pt x="12413" y="6006983"/>
                  <a:pt x="16644" y="5910056"/>
                  <a:pt x="26754" y="5813650"/>
                </a:cubicBezTo>
                <a:cubicBezTo>
                  <a:pt x="31949" y="5754507"/>
                  <a:pt x="26754" y="5694475"/>
                  <a:pt x="43478" y="5635967"/>
                </a:cubicBezTo>
                <a:cubicBezTo>
                  <a:pt x="50864" y="5606890"/>
                  <a:pt x="55109" y="5577103"/>
                  <a:pt x="56147" y="5547125"/>
                </a:cubicBezTo>
                <a:cubicBezTo>
                  <a:pt x="59948" y="5474529"/>
                  <a:pt x="38537" y="5406248"/>
                  <a:pt x="18139" y="5337713"/>
                </a:cubicBezTo>
                <a:cubicBezTo>
                  <a:pt x="7370" y="5301414"/>
                  <a:pt x="-5426" y="5264355"/>
                  <a:pt x="2429" y="5226280"/>
                </a:cubicBezTo>
                <a:cubicBezTo>
                  <a:pt x="16707" y="5167720"/>
                  <a:pt x="24854" y="5107828"/>
                  <a:pt x="26754" y="5047581"/>
                </a:cubicBezTo>
                <a:cubicBezTo>
                  <a:pt x="26754" y="5004937"/>
                  <a:pt x="16365" y="4963181"/>
                  <a:pt x="20039" y="4920664"/>
                </a:cubicBezTo>
                <a:cubicBezTo>
                  <a:pt x="28211" y="4838181"/>
                  <a:pt x="30238" y="4755203"/>
                  <a:pt x="26121" y="4672415"/>
                </a:cubicBezTo>
                <a:cubicBezTo>
                  <a:pt x="26095" y="4639315"/>
                  <a:pt x="29846" y="4606317"/>
                  <a:pt x="37270" y="4574054"/>
                </a:cubicBezTo>
                <a:cubicBezTo>
                  <a:pt x="46506" y="4517120"/>
                  <a:pt x="48419" y="4459246"/>
                  <a:pt x="42971" y="4401829"/>
                </a:cubicBezTo>
                <a:cubicBezTo>
                  <a:pt x="37016" y="4335324"/>
                  <a:pt x="19279" y="4269835"/>
                  <a:pt x="14845" y="4203331"/>
                </a:cubicBezTo>
                <a:cubicBezTo>
                  <a:pt x="7876" y="4093167"/>
                  <a:pt x="17759" y="3983003"/>
                  <a:pt x="27514" y="3873347"/>
                </a:cubicBezTo>
                <a:cubicBezTo>
                  <a:pt x="35116" y="3803010"/>
                  <a:pt x="37143" y="3732178"/>
                  <a:pt x="33596" y="3661523"/>
                </a:cubicBezTo>
                <a:cubicBezTo>
                  <a:pt x="29161" y="3605426"/>
                  <a:pt x="22193" y="3549329"/>
                  <a:pt x="20926" y="3493232"/>
                </a:cubicBezTo>
                <a:cubicBezTo>
                  <a:pt x="18646" y="3392967"/>
                  <a:pt x="19532" y="3292703"/>
                  <a:pt x="25360" y="3192439"/>
                </a:cubicBezTo>
                <a:cubicBezTo>
                  <a:pt x="28274" y="3142180"/>
                  <a:pt x="32962" y="3092429"/>
                  <a:pt x="34989" y="3041789"/>
                </a:cubicBezTo>
                <a:cubicBezTo>
                  <a:pt x="37016" y="2991149"/>
                  <a:pt x="41071" y="2940002"/>
                  <a:pt x="29542" y="2890377"/>
                </a:cubicBezTo>
                <a:cubicBezTo>
                  <a:pt x="10030" y="2805978"/>
                  <a:pt x="24347" y="2721959"/>
                  <a:pt x="28528" y="2637813"/>
                </a:cubicBezTo>
                <a:cubicBezTo>
                  <a:pt x="31062" y="2585523"/>
                  <a:pt x="46266" y="2531964"/>
                  <a:pt x="32836" y="2481198"/>
                </a:cubicBezTo>
                <a:cubicBezTo>
                  <a:pt x="11677" y="2401621"/>
                  <a:pt x="25487" y="2323694"/>
                  <a:pt x="32836" y="2245386"/>
                </a:cubicBezTo>
                <a:cubicBezTo>
                  <a:pt x="41311" y="2171280"/>
                  <a:pt x="39816" y="2096361"/>
                  <a:pt x="28401" y="2022648"/>
                </a:cubicBezTo>
                <a:cubicBezTo>
                  <a:pt x="14084" y="1949518"/>
                  <a:pt x="14084" y="1874307"/>
                  <a:pt x="28401" y="1801178"/>
                </a:cubicBezTo>
                <a:cubicBezTo>
                  <a:pt x="40260" y="1740816"/>
                  <a:pt x="41628" y="1678868"/>
                  <a:pt x="32455" y="1618037"/>
                </a:cubicBezTo>
                <a:cubicBezTo>
                  <a:pt x="26247" y="1574505"/>
                  <a:pt x="15098" y="1531226"/>
                  <a:pt x="13578" y="1487694"/>
                </a:cubicBezTo>
                <a:cubicBezTo>
                  <a:pt x="10436" y="1396656"/>
                  <a:pt x="12298" y="1305517"/>
                  <a:pt x="19153" y="1214696"/>
                </a:cubicBezTo>
                <a:cubicBezTo>
                  <a:pt x="27134" y="1111259"/>
                  <a:pt x="42464" y="1008202"/>
                  <a:pt x="31822" y="904004"/>
                </a:cubicBezTo>
                <a:cubicBezTo>
                  <a:pt x="28148" y="868213"/>
                  <a:pt x="20673" y="832549"/>
                  <a:pt x="19913" y="796632"/>
                </a:cubicBezTo>
                <a:cubicBezTo>
                  <a:pt x="18266" y="729366"/>
                  <a:pt x="17505" y="662989"/>
                  <a:pt x="21306" y="593565"/>
                </a:cubicBezTo>
                <a:cubicBezTo>
                  <a:pt x="25107" y="524142"/>
                  <a:pt x="39550" y="453703"/>
                  <a:pt x="29795" y="385549"/>
                </a:cubicBezTo>
                <a:cubicBezTo>
                  <a:pt x="20039" y="317394"/>
                  <a:pt x="26374" y="250382"/>
                  <a:pt x="32709" y="183497"/>
                </a:cubicBezTo>
                <a:cubicBezTo>
                  <a:pt x="35750" y="151705"/>
                  <a:pt x="37809" y="120261"/>
                  <a:pt x="37254" y="88945"/>
                </a:cubicBezTo>
                <a:close/>
              </a:path>
            </a:pathLst>
          </a:custGeom>
        </p:spPr>
      </p:pic>
    </p:spTree>
    <p:extLst>
      <p:ext uri="{BB962C8B-B14F-4D97-AF65-F5344CB8AC3E}">
        <p14:creationId xmlns:p14="http://schemas.microsoft.com/office/powerpoint/2010/main" val="1513278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7" name="Rectangle 1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CF12C5-6471-89B6-2702-2AF1855D5B1F}"/>
              </a:ext>
            </a:extLst>
          </p:cNvPr>
          <p:cNvSpPr>
            <a:spLocks noGrp="1"/>
          </p:cNvSpPr>
          <p:nvPr>
            <p:ph type="title"/>
          </p:nvPr>
        </p:nvSpPr>
        <p:spPr>
          <a:xfrm>
            <a:off x="594003" y="320040"/>
            <a:ext cx="10909640" cy="904970"/>
          </a:xfrm>
        </p:spPr>
        <p:txBody>
          <a:bodyPr vert="horz" lIns="91440" tIns="45720" rIns="91440" bIns="45720" rtlCol="0" anchor="ctr">
            <a:normAutofit/>
          </a:bodyPr>
          <a:lstStyle/>
          <a:p>
            <a:pPr algn="ctr">
              <a:lnSpc>
                <a:spcPct val="90000"/>
              </a:lnSpc>
            </a:pPr>
            <a:r>
              <a:rPr lang="en-US" sz="5600" dirty="0"/>
              <a:t>Architecture of </a:t>
            </a:r>
            <a:r>
              <a:rPr lang="en-US" sz="5600" dirty="0" err="1"/>
              <a:t>RxVault</a:t>
            </a:r>
            <a:endParaRPr lang="en-US" sz="5600" dirty="0"/>
          </a:p>
        </p:txBody>
      </p:sp>
      <p:pic>
        <p:nvPicPr>
          <p:cNvPr id="5" name="Content Placeholder 4">
            <a:extLst>
              <a:ext uri="{FF2B5EF4-FFF2-40B4-BE49-F238E27FC236}">
                <a16:creationId xmlns:a16="http://schemas.microsoft.com/office/drawing/2014/main" id="{9891C923-227E-785C-D9FA-FF99138A90C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38200" y="1312697"/>
            <a:ext cx="10000500" cy="5225263"/>
          </a:xfrm>
          <a:prstGeom prst="rect">
            <a:avLst/>
          </a:prstGeom>
        </p:spPr>
      </p:pic>
    </p:spTree>
    <p:extLst>
      <p:ext uri="{BB962C8B-B14F-4D97-AF65-F5344CB8AC3E}">
        <p14:creationId xmlns:p14="http://schemas.microsoft.com/office/powerpoint/2010/main" val="4068672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EE6C0C-EDF0-35E5-BB54-9C6960F7C397}"/>
              </a:ext>
            </a:extLst>
          </p:cNvPr>
          <p:cNvSpPr>
            <a:spLocks noGrp="1"/>
          </p:cNvSpPr>
          <p:nvPr>
            <p:ph type="title"/>
          </p:nvPr>
        </p:nvSpPr>
        <p:spPr>
          <a:xfrm>
            <a:off x="630936" y="640080"/>
            <a:ext cx="4818888" cy="1481328"/>
          </a:xfrm>
        </p:spPr>
        <p:txBody>
          <a:bodyPr vert="horz" lIns="91440" tIns="45720" rIns="91440" bIns="45720" rtlCol="0" anchor="b">
            <a:normAutofit/>
          </a:bodyPr>
          <a:lstStyle/>
          <a:p>
            <a:pPr>
              <a:lnSpc>
                <a:spcPct val="90000"/>
              </a:lnSpc>
            </a:pPr>
            <a:r>
              <a:rPr lang="en-US"/>
              <a:t>Modules and Functionalities</a:t>
            </a:r>
          </a:p>
        </p:txBody>
      </p:sp>
      <p:sp>
        <p:nvSpPr>
          <p:cNvPr id="2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D681FF"/>
          </a:solidFill>
          <a:ln w="38100" cap="rnd">
            <a:solidFill>
              <a:srgbClr val="D681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049BEF-FDBD-18C4-DDD6-2ADC67E3E46A}"/>
              </a:ext>
            </a:extLst>
          </p:cNvPr>
          <p:cNvSpPr>
            <a:spLocks noGrp="1"/>
          </p:cNvSpPr>
          <p:nvPr>
            <p:ph sz="half" idx="1"/>
          </p:nvPr>
        </p:nvSpPr>
        <p:spPr>
          <a:xfrm>
            <a:off x="313167" y="2383059"/>
            <a:ext cx="5846186" cy="4417362"/>
          </a:xfrm>
        </p:spPr>
        <p:txBody>
          <a:bodyPr vert="horz" lIns="91440" tIns="45720" rIns="91440" bIns="45720" rtlCol="0" anchor="t">
            <a:normAutofit lnSpcReduction="10000"/>
          </a:bodyPr>
          <a:lstStyle/>
          <a:p>
            <a:pPr>
              <a:lnSpc>
                <a:spcPct val="100000"/>
              </a:lnSpc>
            </a:pPr>
            <a:r>
              <a:rPr lang="en-US" sz="2400" b="1" dirty="0"/>
              <a:t>Fabric Ordering Service: a collection of one or more unbiased peers that adds endorsed transactions into a block.</a:t>
            </a:r>
          </a:p>
          <a:p>
            <a:pPr>
              <a:lnSpc>
                <a:spcPct val="100000"/>
              </a:lnSpc>
            </a:pPr>
            <a:r>
              <a:rPr lang="en-US" sz="2400" b="1" dirty="0"/>
              <a:t>Members (Patient, Provider): an organization or group of peers that represents an entity within a fabric network.</a:t>
            </a:r>
          </a:p>
          <a:p>
            <a:pPr>
              <a:lnSpc>
                <a:spcPct val="100000"/>
              </a:lnSpc>
            </a:pPr>
            <a:r>
              <a:rPr lang="en-US" sz="2400" b="1" dirty="0"/>
              <a:t>Peer Nodes: peers within an organization each with its own copy of the blockchain ledger (each peer has a certificate authority used to sign transactions).</a:t>
            </a:r>
          </a:p>
          <a:p>
            <a:pPr>
              <a:lnSpc>
                <a:spcPct val="100000"/>
              </a:lnSpc>
            </a:pPr>
            <a:r>
              <a:rPr lang="en-US" sz="2400" b="1" dirty="0"/>
              <a:t>Fabric Network: represents the fabric blockchain consisting of peers and organizations with other fabric constructs.</a:t>
            </a:r>
          </a:p>
          <a:p>
            <a:pPr>
              <a:lnSpc>
                <a:spcPct val="100000"/>
              </a:lnSpc>
            </a:pPr>
            <a:r>
              <a:rPr lang="en-US" sz="2400" b="1" dirty="0"/>
              <a:t>Backend Logic: delivers </a:t>
            </a:r>
            <a:r>
              <a:rPr lang="en-US" sz="2400" b="1" dirty="0" err="1"/>
              <a:t>api</a:t>
            </a:r>
            <a:r>
              <a:rPr lang="en-US" sz="2400" b="1" dirty="0"/>
              <a:t> requests through the fabric network.</a:t>
            </a:r>
          </a:p>
          <a:p>
            <a:pPr>
              <a:lnSpc>
                <a:spcPct val="100000"/>
              </a:lnSpc>
            </a:pPr>
            <a:r>
              <a:rPr lang="en-US" sz="2400" b="1" dirty="0"/>
              <a:t>Frontend: User Interface for interacting with the blockchain.</a:t>
            </a:r>
          </a:p>
          <a:p>
            <a:pPr>
              <a:lnSpc>
                <a:spcPct val="100000"/>
              </a:lnSpc>
            </a:pPr>
            <a:endParaRPr lang="en-US" sz="2000" dirty="0"/>
          </a:p>
          <a:p>
            <a:pPr>
              <a:lnSpc>
                <a:spcPct val="100000"/>
              </a:lnSpc>
            </a:pPr>
            <a:endParaRPr lang="en-US" sz="2000" dirty="0"/>
          </a:p>
        </p:txBody>
      </p:sp>
      <mc:AlternateContent xmlns:mc="http://schemas.openxmlformats.org/markup-compatibility/2006" xmlns:p14="http://schemas.microsoft.com/office/powerpoint/2010/main">
        <mc:Choice Requires="p14">
          <p:contentPart p14:bwMode="auto" r:id="rId2">
            <p14:nvContentPartPr>
              <p14:cNvPr id="22" name="Ink 21">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2" name="Ink 21">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6" name="Content Placeholder 5" descr="A diagram of a diagram&#10;&#10;Description automatically generated">
            <a:extLst>
              <a:ext uri="{FF2B5EF4-FFF2-40B4-BE49-F238E27FC236}">
                <a16:creationId xmlns:a16="http://schemas.microsoft.com/office/drawing/2014/main" id="{9B265193-ABA6-5414-DDFF-69C57F83DF2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338454" y="2193908"/>
            <a:ext cx="5649221" cy="3461240"/>
          </a:xfrm>
          <a:prstGeom prst="rect">
            <a:avLst/>
          </a:prstGeom>
        </p:spPr>
      </p:pic>
    </p:spTree>
    <p:extLst>
      <p:ext uri="{BB962C8B-B14F-4D97-AF65-F5344CB8AC3E}">
        <p14:creationId xmlns:p14="http://schemas.microsoft.com/office/powerpoint/2010/main" val="2523530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FA7BE2-49B8-9E44-5839-AA4C84D98B27}"/>
              </a:ext>
            </a:extLst>
          </p:cNvPr>
          <p:cNvSpPr>
            <a:spLocks noGrp="1"/>
          </p:cNvSpPr>
          <p:nvPr>
            <p:ph type="title"/>
          </p:nvPr>
        </p:nvSpPr>
        <p:spPr>
          <a:xfrm>
            <a:off x="640080" y="325369"/>
            <a:ext cx="4368602" cy="1956841"/>
          </a:xfrm>
        </p:spPr>
        <p:txBody>
          <a:bodyPr anchor="b">
            <a:normAutofit/>
          </a:bodyPr>
          <a:lstStyle/>
          <a:p>
            <a:r>
              <a:rPr lang="en-GB" sz="6600"/>
              <a:t>RESULTS</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ED9B17"/>
          </a:solidFill>
          <a:ln w="38100" cap="rnd">
            <a:solidFill>
              <a:srgbClr val="ED9B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85B557-B365-4020-1864-1D9AEE875D8F}"/>
              </a:ext>
            </a:extLst>
          </p:cNvPr>
          <p:cNvSpPr>
            <a:spLocks noGrp="1"/>
          </p:cNvSpPr>
          <p:nvPr>
            <p:ph idx="1"/>
          </p:nvPr>
        </p:nvSpPr>
        <p:spPr>
          <a:xfrm>
            <a:off x="640080" y="2872899"/>
            <a:ext cx="4243589" cy="3320668"/>
          </a:xfrm>
        </p:spPr>
        <p:txBody>
          <a:bodyPr>
            <a:normAutofit/>
          </a:bodyPr>
          <a:lstStyle/>
          <a:p>
            <a:r>
              <a:rPr lang="en-GB" sz="3200" b="1" dirty="0" err="1"/>
              <a:t>Rxvault</a:t>
            </a:r>
            <a:r>
              <a:rPr lang="en-GB" sz="3200" b="1" dirty="0"/>
              <a:t> Demo</a:t>
            </a:r>
          </a:p>
          <a:p>
            <a:r>
              <a:rPr lang="en-GB" sz="3200" b="1" dirty="0"/>
              <a:t>Dataset Description and data preparation</a:t>
            </a:r>
          </a:p>
          <a:p>
            <a:r>
              <a:rPr lang="en-GB" sz="3200" b="1" dirty="0"/>
              <a:t>Data analytics over the blockchain</a:t>
            </a:r>
          </a:p>
          <a:p>
            <a:r>
              <a:rPr lang="en-GB" sz="3200" b="1" dirty="0"/>
              <a:t>Key Findings (graphs, tables, etc.)</a:t>
            </a:r>
          </a:p>
          <a:p>
            <a:pPr marL="0" indent="0">
              <a:buNone/>
            </a:pPr>
            <a:endParaRPr lang="en-GB" b="1" dirty="0"/>
          </a:p>
          <a:p>
            <a:endParaRPr lang="en-GB" b="1" dirty="0"/>
          </a:p>
        </p:txBody>
      </p:sp>
      <p:pic>
        <p:nvPicPr>
          <p:cNvPr id="5" name="Picture 4" descr="Graph">
            <a:extLst>
              <a:ext uri="{FF2B5EF4-FFF2-40B4-BE49-F238E27FC236}">
                <a16:creationId xmlns:a16="http://schemas.microsoft.com/office/drawing/2014/main" id="{D93CCC96-1448-B142-86F8-0171C9CD6625}"/>
              </a:ext>
            </a:extLst>
          </p:cNvPr>
          <p:cNvPicPr>
            <a:picLocks noChangeAspect="1"/>
          </p:cNvPicPr>
          <p:nvPr/>
        </p:nvPicPr>
        <p:blipFill>
          <a:blip r:embed="rId2"/>
          <a:srcRect l="13022" r="2428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73065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585FF-7CFB-A9E7-9D56-E3EF9C3E820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800"/>
              <a:t>RxVault Demo</a:t>
            </a:r>
          </a:p>
        </p:txBody>
      </p:sp>
      <p:sp>
        <p:nvSpPr>
          <p:cNvPr id="22"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368FF4"/>
          </a:solidFill>
          <a:ln w="38100" cap="rnd">
            <a:solidFill>
              <a:srgbClr val="368FF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demo1-rxvault (online-video-cutter.com)">
            <a:hlinkClick r:id="" action="ppaction://media"/>
            <a:extLst>
              <a:ext uri="{FF2B5EF4-FFF2-40B4-BE49-F238E27FC236}">
                <a16:creationId xmlns:a16="http://schemas.microsoft.com/office/drawing/2014/main" id="{0E52CC38-D579-77AD-885B-9AA272D4574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654296" y="1007406"/>
            <a:ext cx="7214616" cy="48157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8645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F67906-AD06-BAB6-6257-BCE70CBED331}"/>
              </a:ext>
            </a:extLst>
          </p:cNvPr>
          <p:cNvSpPr>
            <a:spLocks noGrp="1"/>
          </p:cNvSpPr>
          <p:nvPr>
            <p:ph type="title"/>
          </p:nvPr>
        </p:nvSpPr>
        <p:spPr>
          <a:xfrm>
            <a:off x="640080" y="325370"/>
            <a:ext cx="6894576" cy="1784538"/>
          </a:xfrm>
        </p:spPr>
        <p:txBody>
          <a:bodyPr anchor="b">
            <a:normAutofit/>
          </a:bodyPr>
          <a:lstStyle/>
          <a:p>
            <a:pPr>
              <a:lnSpc>
                <a:spcPct val="90000"/>
              </a:lnSpc>
            </a:pPr>
            <a:r>
              <a:rPr lang="en-GB" sz="5000"/>
              <a:t>Dataset Description and data preparation</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395391"/>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80C1"/>
          </a:solidFill>
          <a:ln w="38100" cap="rnd">
            <a:solidFill>
              <a:srgbClr val="4780C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471322-C7F7-360A-F1ED-CDB10A8894AF}"/>
              </a:ext>
            </a:extLst>
          </p:cNvPr>
          <p:cNvSpPr>
            <a:spLocks noGrp="1"/>
          </p:cNvSpPr>
          <p:nvPr>
            <p:ph idx="1"/>
          </p:nvPr>
        </p:nvSpPr>
        <p:spPr>
          <a:xfrm>
            <a:off x="640080" y="2708307"/>
            <a:ext cx="6894576" cy="4045784"/>
          </a:xfrm>
        </p:spPr>
        <p:txBody>
          <a:bodyPr>
            <a:noAutofit/>
          </a:bodyPr>
          <a:lstStyle/>
          <a:p>
            <a:r>
              <a:rPr lang="en-GB" sz="3200" b="1" dirty="0"/>
              <a:t>Dataset Description: The MIMIC-IV Clinical Database Demo was accessed from S3, and files within the "</a:t>
            </a:r>
            <a:r>
              <a:rPr lang="en-GB" sz="3200" b="1" dirty="0" err="1"/>
              <a:t>hosp</a:t>
            </a:r>
            <a:r>
              <a:rPr lang="en-GB" sz="3200" b="1" dirty="0"/>
              <a:t>" folder were used for analysis. The data were downloaded and processed using modular R scripts for efficiency.</a:t>
            </a:r>
          </a:p>
          <a:p>
            <a:r>
              <a:rPr lang="en-GB" sz="3200" b="1" dirty="0"/>
              <a:t>Data Cleaning: After downloading the CSV files, they were unzipped, and basic cleaning was performed (e.g., removing missing values, filtering relevant data).</a:t>
            </a:r>
          </a:p>
        </p:txBody>
      </p:sp>
      <p:pic>
        <p:nvPicPr>
          <p:cNvPr id="5" name="Picture 4" descr="Files">
            <a:extLst>
              <a:ext uri="{FF2B5EF4-FFF2-40B4-BE49-F238E27FC236}">
                <a16:creationId xmlns:a16="http://schemas.microsoft.com/office/drawing/2014/main" id="{0346AA13-08E9-AF16-C4F6-343AD152D4CD}"/>
              </a:ext>
            </a:extLst>
          </p:cNvPr>
          <p:cNvPicPr>
            <a:picLocks noChangeAspect="1"/>
          </p:cNvPicPr>
          <p:nvPr/>
        </p:nvPicPr>
        <p:blipFill>
          <a:blip r:embed="rId2"/>
          <a:srcRect l="20149" r="40426" b="-1"/>
          <a:stretch/>
        </p:blipFill>
        <p:spPr>
          <a:xfrm>
            <a:off x="8141399" y="10"/>
            <a:ext cx="4050601" cy="6857990"/>
          </a:xfrm>
          <a:custGeom>
            <a:avLst/>
            <a:gdLst/>
            <a:ahLst/>
            <a:cxnLst/>
            <a:rect l="l" t="t" r="r" b="b"/>
            <a:pathLst>
              <a:path w="4050601" h="6858000">
                <a:moveTo>
                  <a:pt x="26697" y="0"/>
                </a:moveTo>
                <a:lnTo>
                  <a:pt x="4050601" y="0"/>
                </a:lnTo>
                <a:lnTo>
                  <a:pt x="4050601" y="6858000"/>
                </a:lnTo>
                <a:lnTo>
                  <a:pt x="28376" y="6858000"/>
                </a:lnTo>
                <a:lnTo>
                  <a:pt x="28782" y="6851321"/>
                </a:lnTo>
                <a:cubicBezTo>
                  <a:pt x="31911" y="6730915"/>
                  <a:pt x="35027" y="6610471"/>
                  <a:pt x="38157" y="6489990"/>
                </a:cubicBezTo>
                <a:cubicBezTo>
                  <a:pt x="38284" y="6484913"/>
                  <a:pt x="39171" y="6479963"/>
                  <a:pt x="39171" y="6474886"/>
                </a:cubicBezTo>
                <a:cubicBezTo>
                  <a:pt x="48166" y="6361042"/>
                  <a:pt x="53107" y="6247198"/>
                  <a:pt x="18899" y="6136019"/>
                </a:cubicBezTo>
                <a:cubicBezTo>
                  <a:pt x="15871" y="6125573"/>
                  <a:pt x="14262" y="6114773"/>
                  <a:pt x="14084" y="6103909"/>
                </a:cubicBezTo>
                <a:cubicBezTo>
                  <a:pt x="12413" y="6006983"/>
                  <a:pt x="16644" y="5910056"/>
                  <a:pt x="26754" y="5813650"/>
                </a:cubicBezTo>
                <a:cubicBezTo>
                  <a:pt x="31949" y="5754507"/>
                  <a:pt x="26754" y="5694475"/>
                  <a:pt x="43478" y="5635967"/>
                </a:cubicBezTo>
                <a:cubicBezTo>
                  <a:pt x="50864" y="5606890"/>
                  <a:pt x="55109" y="5577103"/>
                  <a:pt x="56147" y="5547125"/>
                </a:cubicBezTo>
                <a:cubicBezTo>
                  <a:pt x="59948" y="5474529"/>
                  <a:pt x="38537" y="5406248"/>
                  <a:pt x="18139" y="5337713"/>
                </a:cubicBezTo>
                <a:cubicBezTo>
                  <a:pt x="7370" y="5301414"/>
                  <a:pt x="-5426" y="5264355"/>
                  <a:pt x="2429" y="5226280"/>
                </a:cubicBezTo>
                <a:cubicBezTo>
                  <a:pt x="16707" y="5167720"/>
                  <a:pt x="24854" y="5107828"/>
                  <a:pt x="26754" y="5047581"/>
                </a:cubicBezTo>
                <a:cubicBezTo>
                  <a:pt x="26754" y="5004937"/>
                  <a:pt x="16365" y="4963181"/>
                  <a:pt x="20039" y="4920664"/>
                </a:cubicBezTo>
                <a:cubicBezTo>
                  <a:pt x="28211" y="4838181"/>
                  <a:pt x="30238" y="4755203"/>
                  <a:pt x="26121" y="4672415"/>
                </a:cubicBezTo>
                <a:cubicBezTo>
                  <a:pt x="26095" y="4639315"/>
                  <a:pt x="29846" y="4606317"/>
                  <a:pt x="37270" y="4574054"/>
                </a:cubicBezTo>
                <a:cubicBezTo>
                  <a:pt x="46506" y="4517120"/>
                  <a:pt x="48419" y="4459246"/>
                  <a:pt x="42971" y="4401829"/>
                </a:cubicBezTo>
                <a:cubicBezTo>
                  <a:pt x="37016" y="4335324"/>
                  <a:pt x="19279" y="4269835"/>
                  <a:pt x="14845" y="4203331"/>
                </a:cubicBezTo>
                <a:cubicBezTo>
                  <a:pt x="7876" y="4093167"/>
                  <a:pt x="17759" y="3983003"/>
                  <a:pt x="27514" y="3873347"/>
                </a:cubicBezTo>
                <a:cubicBezTo>
                  <a:pt x="35116" y="3803010"/>
                  <a:pt x="37143" y="3732178"/>
                  <a:pt x="33596" y="3661523"/>
                </a:cubicBezTo>
                <a:cubicBezTo>
                  <a:pt x="29161" y="3605426"/>
                  <a:pt x="22193" y="3549329"/>
                  <a:pt x="20926" y="3493232"/>
                </a:cubicBezTo>
                <a:cubicBezTo>
                  <a:pt x="18646" y="3392967"/>
                  <a:pt x="19532" y="3292703"/>
                  <a:pt x="25360" y="3192439"/>
                </a:cubicBezTo>
                <a:cubicBezTo>
                  <a:pt x="28274" y="3142180"/>
                  <a:pt x="32962" y="3092429"/>
                  <a:pt x="34989" y="3041789"/>
                </a:cubicBezTo>
                <a:cubicBezTo>
                  <a:pt x="37016" y="2991149"/>
                  <a:pt x="41071" y="2940002"/>
                  <a:pt x="29542" y="2890377"/>
                </a:cubicBezTo>
                <a:cubicBezTo>
                  <a:pt x="10030" y="2805978"/>
                  <a:pt x="24347" y="2721959"/>
                  <a:pt x="28528" y="2637813"/>
                </a:cubicBezTo>
                <a:cubicBezTo>
                  <a:pt x="31062" y="2585523"/>
                  <a:pt x="46266" y="2531964"/>
                  <a:pt x="32836" y="2481198"/>
                </a:cubicBezTo>
                <a:cubicBezTo>
                  <a:pt x="11677" y="2401621"/>
                  <a:pt x="25487" y="2323694"/>
                  <a:pt x="32836" y="2245386"/>
                </a:cubicBezTo>
                <a:cubicBezTo>
                  <a:pt x="41311" y="2171280"/>
                  <a:pt x="39816" y="2096361"/>
                  <a:pt x="28401" y="2022648"/>
                </a:cubicBezTo>
                <a:cubicBezTo>
                  <a:pt x="14084" y="1949518"/>
                  <a:pt x="14084" y="1874307"/>
                  <a:pt x="28401" y="1801178"/>
                </a:cubicBezTo>
                <a:cubicBezTo>
                  <a:pt x="40260" y="1740816"/>
                  <a:pt x="41628" y="1678868"/>
                  <a:pt x="32455" y="1618037"/>
                </a:cubicBezTo>
                <a:cubicBezTo>
                  <a:pt x="26247" y="1574505"/>
                  <a:pt x="15098" y="1531226"/>
                  <a:pt x="13578" y="1487694"/>
                </a:cubicBezTo>
                <a:cubicBezTo>
                  <a:pt x="10436" y="1396656"/>
                  <a:pt x="12298" y="1305517"/>
                  <a:pt x="19153" y="1214696"/>
                </a:cubicBezTo>
                <a:cubicBezTo>
                  <a:pt x="27134" y="1111259"/>
                  <a:pt x="42464" y="1008202"/>
                  <a:pt x="31822" y="904004"/>
                </a:cubicBezTo>
                <a:cubicBezTo>
                  <a:pt x="28148" y="868213"/>
                  <a:pt x="20673" y="832549"/>
                  <a:pt x="19913" y="796632"/>
                </a:cubicBezTo>
                <a:cubicBezTo>
                  <a:pt x="18266" y="729366"/>
                  <a:pt x="17505" y="662989"/>
                  <a:pt x="21306" y="593565"/>
                </a:cubicBezTo>
                <a:cubicBezTo>
                  <a:pt x="25107" y="524142"/>
                  <a:pt x="39550" y="453703"/>
                  <a:pt x="29795" y="385549"/>
                </a:cubicBezTo>
                <a:cubicBezTo>
                  <a:pt x="20039" y="317394"/>
                  <a:pt x="26374" y="250382"/>
                  <a:pt x="32709" y="183497"/>
                </a:cubicBezTo>
                <a:cubicBezTo>
                  <a:pt x="35750" y="151705"/>
                  <a:pt x="37809" y="120261"/>
                  <a:pt x="37254" y="88945"/>
                </a:cubicBezTo>
                <a:close/>
              </a:path>
            </a:pathLst>
          </a:custGeom>
        </p:spPr>
      </p:pic>
    </p:spTree>
    <p:extLst>
      <p:ext uri="{BB962C8B-B14F-4D97-AF65-F5344CB8AC3E}">
        <p14:creationId xmlns:p14="http://schemas.microsoft.com/office/powerpoint/2010/main" val="1592859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8A8D901-A3D4-47FE-97FD-FE365174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7065013-C6EC-5E30-B535-6988272A6688}"/>
              </a:ext>
            </a:extLst>
          </p:cNvPr>
          <p:cNvPicPr>
            <a:picLocks noChangeAspect="1"/>
          </p:cNvPicPr>
          <p:nvPr/>
        </p:nvPicPr>
        <p:blipFill>
          <a:blip r:embed="rId2"/>
          <a:stretch>
            <a:fillRect/>
          </a:stretch>
        </p:blipFill>
        <p:spPr>
          <a:xfrm>
            <a:off x="55419" y="419103"/>
            <a:ext cx="12192000" cy="5604158"/>
          </a:xfrm>
          <a:prstGeom prst="rect">
            <a:avLst/>
          </a:prstGeom>
        </p:spPr>
      </p:pic>
    </p:spTree>
    <p:extLst>
      <p:ext uri="{BB962C8B-B14F-4D97-AF65-F5344CB8AC3E}">
        <p14:creationId xmlns:p14="http://schemas.microsoft.com/office/powerpoint/2010/main" val="318506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6" name="Rectangle 2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A8E5D8F-3052-E148-CA62-85E6539F371C}"/>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nSpc>
                <a:spcPct val="90000"/>
              </a:lnSpc>
            </a:pPr>
            <a:r>
              <a:rPr lang="en-US" sz="4900"/>
              <a:t>Health data analytics over the blockchain</a:t>
            </a:r>
          </a:p>
        </p:txBody>
      </p:sp>
      <p:sp>
        <p:nvSpPr>
          <p:cNvPr id="6" name="Content Placeholder 5">
            <a:extLst>
              <a:ext uri="{FF2B5EF4-FFF2-40B4-BE49-F238E27FC236}">
                <a16:creationId xmlns:a16="http://schemas.microsoft.com/office/drawing/2014/main" id="{D8FBD754-BAA2-4623-3E08-63946B52921D}"/>
              </a:ext>
            </a:extLst>
          </p:cNvPr>
          <p:cNvSpPr>
            <a:spLocks noGrp="1"/>
          </p:cNvSpPr>
          <p:nvPr>
            <p:ph sz="half" idx="2"/>
          </p:nvPr>
        </p:nvSpPr>
        <p:spPr>
          <a:xfrm>
            <a:off x="638882" y="4631161"/>
            <a:ext cx="3571810" cy="1559327"/>
          </a:xfrm>
        </p:spPr>
        <p:txBody>
          <a:bodyPr vert="horz" lIns="91440" tIns="45720" rIns="91440" bIns="45720" rtlCol="0">
            <a:normAutofit/>
          </a:bodyPr>
          <a:lstStyle/>
          <a:p>
            <a:pPr marL="0" indent="0">
              <a:buNone/>
            </a:pPr>
            <a:r>
              <a:rPr lang="en-US" sz="2800" b="1"/>
              <a:t>Extensive analysis to derive actionable insights that aid informed patient care delivery</a:t>
            </a:r>
          </a:p>
        </p:txBody>
      </p:sp>
      <p:sp>
        <p:nvSpPr>
          <p:cNvPr id="2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84B0E0"/>
          </a:solidFill>
          <a:ln w="38100" cap="rnd">
            <a:solidFill>
              <a:srgbClr val="84B0E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diagram of healthcare data analytics&#10;&#10;Description automatically generated">
            <a:extLst>
              <a:ext uri="{FF2B5EF4-FFF2-40B4-BE49-F238E27FC236}">
                <a16:creationId xmlns:a16="http://schemas.microsoft.com/office/drawing/2014/main" id="{D1089F10-3410-526E-95E8-8F95802C123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654296" y="1386173"/>
            <a:ext cx="7214616" cy="4058221"/>
          </a:xfrm>
          <a:prstGeom prst="rect">
            <a:avLst/>
          </a:prstGeom>
        </p:spPr>
      </p:pic>
    </p:spTree>
    <p:extLst>
      <p:ext uri="{BB962C8B-B14F-4D97-AF65-F5344CB8AC3E}">
        <p14:creationId xmlns:p14="http://schemas.microsoft.com/office/powerpoint/2010/main" val="3492218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87EAB2-E7AA-1245-E949-1D136A33E6BF}"/>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nSpc>
                <a:spcPct val="90000"/>
              </a:lnSpc>
            </a:pPr>
            <a:r>
              <a:rPr lang="en-US" sz="4900"/>
              <a:t>Laboratory tests by Admission type</a:t>
            </a:r>
          </a:p>
        </p:txBody>
      </p:sp>
      <p:sp>
        <p:nvSpPr>
          <p:cNvPr id="3" name="Content Placeholder 2">
            <a:extLst>
              <a:ext uri="{FF2B5EF4-FFF2-40B4-BE49-F238E27FC236}">
                <a16:creationId xmlns:a16="http://schemas.microsoft.com/office/drawing/2014/main" id="{56CAE62D-D92E-33CA-18C7-B61F5136DBB5}"/>
              </a:ext>
            </a:extLst>
          </p:cNvPr>
          <p:cNvSpPr>
            <a:spLocks noGrp="1"/>
          </p:cNvSpPr>
          <p:nvPr>
            <p:ph sz="half" idx="1"/>
          </p:nvPr>
        </p:nvSpPr>
        <p:spPr>
          <a:xfrm>
            <a:off x="638882" y="4631161"/>
            <a:ext cx="3571810" cy="1559327"/>
          </a:xfrm>
        </p:spPr>
        <p:txBody>
          <a:bodyPr vert="horz" lIns="91440" tIns="45720" rIns="91440" bIns="45720" rtlCol="0">
            <a:normAutofit/>
          </a:bodyPr>
          <a:lstStyle/>
          <a:p>
            <a:pPr marL="0" indent="0">
              <a:buNone/>
            </a:pPr>
            <a:r>
              <a:rPr lang="en-US" sz="2800" b="1" dirty="0"/>
              <a:t>Identify the frequency of lab test based on the nature of the admission</a:t>
            </a:r>
          </a:p>
        </p:txBody>
      </p:sp>
      <p:sp>
        <p:nvSpPr>
          <p:cNvPr id="15"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a number of laboratory tests&#10;&#10;Description automatically generated with medium confidence">
            <a:extLst>
              <a:ext uri="{FF2B5EF4-FFF2-40B4-BE49-F238E27FC236}">
                <a16:creationId xmlns:a16="http://schemas.microsoft.com/office/drawing/2014/main" id="{DF55084E-9C48-3D03-5FCE-8AF4DB4B09C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486400" y="640080"/>
            <a:ext cx="5550408" cy="5550408"/>
          </a:xfrm>
          <a:prstGeom prst="rect">
            <a:avLst/>
          </a:prstGeom>
        </p:spPr>
      </p:pic>
    </p:spTree>
    <p:extLst>
      <p:ext uri="{BB962C8B-B14F-4D97-AF65-F5344CB8AC3E}">
        <p14:creationId xmlns:p14="http://schemas.microsoft.com/office/powerpoint/2010/main" val="3515229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5" name="Rectangle 2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E2EEC68-907E-B5A1-8144-3C56EC74D61B}"/>
              </a:ext>
            </a:extLst>
          </p:cNvPr>
          <p:cNvSpPr>
            <a:spLocks noGrp="1"/>
          </p:cNvSpPr>
          <p:nvPr>
            <p:ph type="title"/>
          </p:nvPr>
        </p:nvSpPr>
        <p:spPr>
          <a:xfrm>
            <a:off x="630936" y="640080"/>
            <a:ext cx="4818888" cy="1481328"/>
          </a:xfrm>
        </p:spPr>
        <p:txBody>
          <a:bodyPr vert="horz" lIns="91440" tIns="45720" rIns="91440" bIns="45720" rtlCol="0" anchor="b">
            <a:normAutofit/>
          </a:bodyPr>
          <a:lstStyle/>
          <a:p>
            <a:pPr>
              <a:lnSpc>
                <a:spcPct val="90000"/>
              </a:lnSpc>
            </a:pPr>
            <a:r>
              <a:rPr lang="en-US"/>
              <a:t>Length of Stay Analysis</a:t>
            </a:r>
          </a:p>
        </p:txBody>
      </p:sp>
      <p:sp>
        <p:nvSpPr>
          <p:cNvPr id="27"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87CEEA"/>
          </a:solidFill>
          <a:ln w="38100" cap="rnd">
            <a:solidFill>
              <a:srgbClr val="87CEE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2B46B5-32DE-C74C-67D6-9F404A536CDE}"/>
              </a:ext>
            </a:extLst>
          </p:cNvPr>
          <p:cNvSpPr>
            <a:spLocks noGrp="1"/>
          </p:cNvSpPr>
          <p:nvPr>
            <p:ph sz="half" idx="1"/>
          </p:nvPr>
        </p:nvSpPr>
        <p:spPr>
          <a:xfrm>
            <a:off x="630936" y="2660904"/>
            <a:ext cx="4818888" cy="3547872"/>
          </a:xfrm>
        </p:spPr>
        <p:txBody>
          <a:bodyPr vert="horz" lIns="91440" tIns="45720" rIns="91440" bIns="45720" rtlCol="0" anchor="t">
            <a:normAutofit/>
          </a:bodyPr>
          <a:lstStyle/>
          <a:p>
            <a:pPr marL="0" indent="0">
              <a:buNone/>
            </a:pPr>
            <a:r>
              <a:rPr lang="en-US" b="1" dirty="0"/>
              <a:t>We want to understand if there's a relationship between admission type and length of stay, which could help in resource allocation and patient flow management.</a:t>
            </a:r>
          </a:p>
          <a:p>
            <a:pPr marL="0"/>
            <a:endParaRPr lang="en-US" dirty="0"/>
          </a:p>
        </p:txBody>
      </p:sp>
      <mc:AlternateContent xmlns:mc="http://schemas.openxmlformats.org/markup-compatibility/2006" xmlns:p14="http://schemas.microsoft.com/office/powerpoint/2010/main">
        <mc:Choice Requires="p14">
          <p:contentPart p14:bwMode="auto" r:id="rId2">
            <p14:nvContentPartPr>
              <p14:cNvPr id="34" name="Ink 3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34" name="Ink 3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6" name="Content Placeholder 5">
            <a:extLst>
              <a:ext uri="{FF2B5EF4-FFF2-40B4-BE49-F238E27FC236}">
                <a16:creationId xmlns:a16="http://schemas.microsoft.com/office/drawing/2014/main" id="{886003ED-4E80-74F5-FFC1-CC9F3DFDEED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p:blipFill>
        <p:spPr>
          <a:xfrm>
            <a:off x="6099048" y="699516"/>
            <a:ext cx="5458968" cy="5458968"/>
          </a:xfrm>
          <a:prstGeom prst="rect">
            <a:avLst/>
          </a:prstGeom>
        </p:spPr>
      </p:pic>
    </p:spTree>
    <p:extLst>
      <p:ext uri="{BB962C8B-B14F-4D97-AF65-F5344CB8AC3E}">
        <p14:creationId xmlns:p14="http://schemas.microsoft.com/office/powerpoint/2010/main" val="482860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AC7E0-3E21-088D-C1FD-530626233040}"/>
              </a:ext>
            </a:extLst>
          </p:cNvPr>
          <p:cNvSpPr>
            <a:spLocks noGrp="1"/>
          </p:cNvSpPr>
          <p:nvPr>
            <p:ph type="title"/>
          </p:nvPr>
        </p:nvSpPr>
        <p:spPr/>
        <p:txBody>
          <a:bodyPr>
            <a:normAutofit fontScale="90000"/>
          </a:bodyPr>
          <a:lstStyle/>
          <a:p>
            <a:r>
              <a:rPr lang="en-GB" dirty="0"/>
              <a:t>RESEARCH QUESTIONS &amp; OBJECTIVES</a:t>
            </a:r>
          </a:p>
        </p:txBody>
      </p:sp>
      <p:sp>
        <p:nvSpPr>
          <p:cNvPr id="4" name="Text Placeholder 3">
            <a:extLst>
              <a:ext uri="{FF2B5EF4-FFF2-40B4-BE49-F238E27FC236}">
                <a16:creationId xmlns:a16="http://schemas.microsoft.com/office/drawing/2014/main" id="{4C99C378-DE8D-09D3-EF6F-1992685E80F8}"/>
              </a:ext>
            </a:extLst>
          </p:cNvPr>
          <p:cNvSpPr>
            <a:spLocks noGrp="1"/>
          </p:cNvSpPr>
          <p:nvPr>
            <p:ph type="body" idx="1"/>
          </p:nvPr>
        </p:nvSpPr>
        <p:spPr/>
        <p:txBody>
          <a:bodyPr/>
          <a:lstStyle/>
          <a:p>
            <a:r>
              <a:rPr lang="en-GB" dirty="0">
                <a:latin typeface="+mj-lt"/>
              </a:rPr>
              <a:t>Questions</a:t>
            </a:r>
          </a:p>
        </p:txBody>
      </p:sp>
      <p:sp>
        <p:nvSpPr>
          <p:cNvPr id="3" name="Content Placeholder 2">
            <a:extLst>
              <a:ext uri="{FF2B5EF4-FFF2-40B4-BE49-F238E27FC236}">
                <a16:creationId xmlns:a16="http://schemas.microsoft.com/office/drawing/2014/main" id="{D2EDA5F4-36DD-16C9-7FB2-037AFA9A5D1A}"/>
              </a:ext>
            </a:extLst>
          </p:cNvPr>
          <p:cNvSpPr>
            <a:spLocks noGrp="1"/>
          </p:cNvSpPr>
          <p:nvPr>
            <p:ph sz="half" idx="2"/>
          </p:nvPr>
        </p:nvSpPr>
        <p:spPr/>
        <p:txBody>
          <a:bodyPr>
            <a:normAutofit fontScale="85000" lnSpcReduction="10000"/>
          </a:bodyPr>
          <a:lstStyle/>
          <a:p>
            <a:r>
              <a:rPr lang="en-GB" b="1" dirty="0"/>
              <a:t>What challenges exist in managing healthcare data?</a:t>
            </a:r>
          </a:p>
          <a:p>
            <a:r>
              <a:rPr lang="en-GB" b="1" dirty="0"/>
              <a:t>How can we achieve inter-organizational collaboration in healthcare?</a:t>
            </a:r>
          </a:p>
          <a:p>
            <a:r>
              <a:rPr lang="en-GB" b="1" dirty="0"/>
              <a:t>Are there existing options that tackle these challenges?</a:t>
            </a:r>
          </a:p>
          <a:p>
            <a:r>
              <a:rPr lang="en-GB" b="1" dirty="0"/>
              <a:t>Which technologies can be leveraged to achieve greater control in the management of health data?</a:t>
            </a:r>
          </a:p>
          <a:p>
            <a:pPr marL="0" indent="0">
              <a:buNone/>
            </a:pPr>
            <a:endParaRPr lang="en-GB" dirty="0"/>
          </a:p>
          <a:p>
            <a:endParaRPr lang="en-GB" dirty="0"/>
          </a:p>
        </p:txBody>
      </p:sp>
      <p:sp>
        <p:nvSpPr>
          <p:cNvPr id="5" name="Text Placeholder 4">
            <a:extLst>
              <a:ext uri="{FF2B5EF4-FFF2-40B4-BE49-F238E27FC236}">
                <a16:creationId xmlns:a16="http://schemas.microsoft.com/office/drawing/2014/main" id="{2430ACB5-D19C-D51D-1BD2-6ADDB0206F1B}"/>
              </a:ext>
            </a:extLst>
          </p:cNvPr>
          <p:cNvSpPr>
            <a:spLocks noGrp="1"/>
          </p:cNvSpPr>
          <p:nvPr>
            <p:ph type="body" sz="quarter" idx="3"/>
          </p:nvPr>
        </p:nvSpPr>
        <p:spPr/>
        <p:txBody>
          <a:bodyPr/>
          <a:lstStyle/>
          <a:p>
            <a:r>
              <a:rPr lang="en-GB" dirty="0">
                <a:latin typeface="+mj-lt"/>
              </a:rPr>
              <a:t>Objectives</a:t>
            </a:r>
          </a:p>
        </p:txBody>
      </p:sp>
      <p:sp>
        <p:nvSpPr>
          <p:cNvPr id="6" name="Content Placeholder 5">
            <a:extLst>
              <a:ext uri="{FF2B5EF4-FFF2-40B4-BE49-F238E27FC236}">
                <a16:creationId xmlns:a16="http://schemas.microsoft.com/office/drawing/2014/main" id="{7181A632-F5D5-951A-493C-225E8D2387F6}"/>
              </a:ext>
            </a:extLst>
          </p:cNvPr>
          <p:cNvSpPr>
            <a:spLocks noGrp="1"/>
          </p:cNvSpPr>
          <p:nvPr>
            <p:ph sz="quarter" idx="4"/>
          </p:nvPr>
        </p:nvSpPr>
        <p:spPr/>
        <p:txBody>
          <a:bodyPr>
            <a:normAutofit fontScale="85000" lnSpcReduction="10000"/>
          </a:bodyPr>
          <a:lstStyle/>
          <a:p>
            <a:r>
              <a:rPr lang="en-GB" b="1" dirty="0"/>
              <a:t>Empower patients to manage their health data securely.</a:t>
            </a:r>
          </a:p>
          <a:p>
            <a:r>
              <a:rPr lang="en-GB" b="1" dirty="0"/>
              <a:t>Transform healthcare systems toward decentralization.</a:t>
            </a:r>
          </a:p>
          <a:p>
            <a:r>
              <a:rPr lang="en-GB" b="1" dirty="0"/>
              <a:t>Improve data traceability and trust.</a:t>
            </a:r>
          </a:p>
          <a:p>
            <a:r>
              <a:rPr lang="en-GB" b="1" dirty="0"/>
              <a:t>Enhance patient privacy.</a:t>
            </a:r>
          </a:p>
          <a:p>
            <a:r>
              <a:rPr lang="en-GB" b="1" dirty="0"/>
              <a:t>Enable interoperability within healthcare through health data decentralization</a:t>
            </a:r>
          </a:p>
          <a:p>
            <a:endParaRPr lang="en-GB" dirty="0"/>
          </a:p>
        </p:txBody>
      </p:sp>
    </p:spTree>
    <p:extLst>
      <p:ext uri="{BB962C8B-B14F-4D97-AF65-F5344CB8AC3E}">
        <p14:creationId xmlns:p14="http://schemas.microsoft.com/office/powerpoint/2010/main" val="1664563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911072-C417-BD2E-DD47-5D6A358E4774}"/>
              </a:ext>
            </a:extLst>
          </p:cNvPr>
          <p:cNvSpPr>
            <a:spLocks noGrp="1"/>
          </p:cNvSpPr>
          <p:nvPr>
            <p:ph type="title"/>
          </p:nvPr>
        </p:nvSpPr>
        <p:spPr>
          <a:xfrm>
            <a:off x="630936" y="640080"/>
            <a:ext cx="4818888" cy="1481328"/>
          </a:xfrm>
        </p:spPr>
        <p:txBody>
          <a:bodyPr vert="horz" lIns="91440" tIns="45720" rIns="91440" bIns="45720" rtlCol="0" anchor="b">
            <a:normAutofit/>
          </a:bodyPr>
          <a:lstStyle/>
          <a:p>
            <a:pPr>
              <a:lnSpc>
                <a:spcPct val="90000"/>
              </a:lnSpc>
            </a:pPr>
            <a:r>
              <a:rPr lang="en-US" sz="3100"/>
              <a:t>Medication Administration Time Analysis</a:t>
            </a:r>
          </a:p>
        </p:txBody>
      </p:sp>
      <p:sp>
        <p:nvSpPr>
          <p:cNvPr id="2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2525FE"/>
          </a:solidFill>
          <a:ln w="38100" cap="rnd">
            <a:solidFill>
              <a:srgbClr val="2525F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140E03-7907-4700-75E0-758E81A9E82F}"/>
              </a:ext>
            </a:extLst>
          </p:cNvPr>
          <p:cNvSpPr>
            <a:spLocks noGrp="1"/>
          </p:cNvSpPr>
          <p:nvPr>
            <p:ph sz="half" idx="1"/>
          </p:nvPr>
        </p:nvSpPr>
        <p:spPr>
          <a:xfrm>
            <a:off x="630936" y="2660904"/>
            <a:ext cx="4818888" cy="3547872"/>
          </a:xfrm>
        </p:spPr>
        <p:txBody>
          <a:bodyPr vert="horz" lIns="91440" tIns="45720" rIns="91440" bIns="45720" rtlCol="0" anchor="t">
            <a:normAutofit/>
          </a:bodyPr>
          <a:lstStyle/>
          <a:p>
            <a:pPr>
              <a:lnSpc>
                <a:spcPct val="100000"/>
              </a:lnSpc>
            </a:pPr>
            <a:r>
              <a:rPr lang="en-US" sz="2700" b="1"/>
              <a:t>The distribution of medication administration times throughout the day, which could help in staffing and workflow optimization.</a:t>
            </a:r>
          </a:p>
          <a:p>
            <a:pPr>
              <a:lnSpc>
                <a:spcPct val="100000"/>
              </a:lnSpc>
            </a:pPr>
            <a:endParaRPr lang="en-US" sz="2700"/>
          </a:p>
          <a:p>
            <a:pPr>
              <a:lnSpc>
                <a:spcPct val="100000"/>
              </a:lnSpc>
            </a:pPr>
            <a:r>
              <a:rPr lang="en-US" sz="2700" b="1" i="1"/>
              <a:t>Show the distribution of medication administration times across the 24 hours of the day, highlighting peak times and potential staffing needs.</a:t>
            </a:r>
          </a:p>
        </p:txBody>
      </p:sp>
      <mc:AlternateContent xmlns:mc="http://schemas.openxmlformats.org/markup-compatibility/2006" xmlns:p14="http://schemas.microsoft.com/office/powerpoint/2010/main">
        <mc:Choice Requires="p14">
          <p:contentPart p14:bwMode="auto" r:id="rId2">
            <p14:nvContentPartPr>
              <p14:cNvPr id="22" name="Ink 21">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2" name="Ink 21">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6" name="Content Placeholder 5" descr="A graph showing a number of medication&#10;&#10;Description automatically generated">
            <a:extLst>
              <a:ext uri="{FF2B5EF4-FFF2-40B4-BE49-F238E27FC236}">
                <a16:creationId xmlns:a16="http://schemas.microsoft.com/office/drawing/2014/main" id="{CB644711-D3B3-8D25-0D41-ABA7122A9EF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1085839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5" name="Rectangle 1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302C64-B71E-E7B6-0D8C-EE0A6AF10999}"/>
              </a:ext>
            </a:extLst>
          </p:cNvPr>
          <p:cNvSpPr>
            <a:spLocks noGrp="1"/>
          </p:cNvSpPr>
          <p:nvPr>
            <p:ph type="title"/>
          </p:nvPr>
        </p:nvSpPr>
        <p:spPr>
          <a:xfrm>
            <a:off x="630936" y="640080"/>
            <a:ext cx="4818888" cy="1481328"/>
          </a:xfrm>
        </p:spPr>
        <p:txBody>
          <a:bodyPr vert="horz" lIns="91440" tIns="45720" rIns="91440" bIns="45720" rtlCol="0" anchor="b">
            <a:normAutofit/>
          </a:bodyPr>
          <a:lstStyle/>
          <a:p>
            <a:pPr>
              <a:lnSpc>
                <a:spcPct val="90000"/>
              </a:lnSpc>
            </a:pPr>
            <a:r>
              <a:rPr lang="en-US" sz="4300"/>
              <a:t>Patient Transfer Pattern Analysis</a:t>
            </a:r>
          </a:p>
        </p:txBody>
      </p:sp>
      <p:sp>
        <p:nvSpPr>
          <p:cNvPr id="17"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A0ADEF"/>
          </a:solidFill>
          <a:ln w="38100" cap="rnd">
            <a:solidFill>
              <a:srgbClr val="A0ADE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0ACE39A-6D4B-F283-824F-53F19F735077}"/>
              </a:ext>
            </a:extLst>
          </p:cNvPr>
          <p:cNvSpPr>
            <a:spLocks noGrp="1"/>
          </p:cNvSpPr>
          <p:nvPr>
            <p:ph sz="half" idx="1"/>
          </p:nvPr>
        </p:nvSpPr>
        <p:spPr>
          <a:xfrm>
            <a:off x="630936" y="2660904"/>
            <a:ext cx="4818888" cy="3547872"/>
          </a:xfrm>
        </p:spPr>
        <p:txBody>
          <a:bodyPr vert="horz" lIns="91440" tIns="45720" rIns="91440" bIns="45720" rtlCol="0" anchor="t">
            <a:normAutofit/>
          </a:bodyPr>
          <a:lstStyle/>
          <a:p>
            <a:r>
              <a:rPr lang="en-US" b="1"/>
              <a:t>What are the most common patient transfer patterns within the hospital, which could help optimize bed management and patient flow?</a:t>
            </a:r>
          </a:p>
          <a:p>
            <a:endParaRPr lang="en-US"/>
          </a:p>
          <a:p>
            <a:r>
              <a:rPr lang="en-US" b="1" i="1"/>
              <a:t>Identify areas for improvement in resource allocation, staffing, and patient management.</a:t>
            </a:r>
          </a:p>
        </p:txBody>
      </p:sp>
      <mc:AlternateContent xmlns:mc="http://schemas.openxmlformats.org/markup-compatibility/2006" xmlns:p14="http://schemas.microsoft.com/office/powerpoint/2010/main">
        <mc:Choice Requires="p14">
          <p:contentPart p14:bwMode="auto" r:id="rId2">
            <p14:nvContentPartPr>
              <p14:cNvPr id="19" name="Ink 1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9" name="Ink 1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8" name="Content Placeholder 7" descr="A graph showing different colored lines&#10;&#10;Description automatically generated">
            <a:extLst>
              <a:ext uri="{FF2B5EF4-FFF2-40B4-BE49-F238E27FC236}">
                <a16:creationId xmlns:a16="http://schemas.microsoft.com/office/drawing/2014/main" id="{14279574-D9A7-816F-99C5-1BB8D87C680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2589023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DF0D6-D365-1B07-09A8-FC1F302E7C87}"/>
              </a:ext>
            </a:extLst>
          </p:cNvPr>
          <p:cNvSpPr>
            <a:spLocks noGrp="1"/>
          </p:cNvSpPr>
          <p:nvPr>
            <p:ph type="title"/>
          </p:nvPr>
        </p:nvSpPr>
        <p:spPr>
          <a:xfrm>
            <a:off x="635000" y="640823"/>
            <a:ext cx="3418659" cy="5583148"/>
          </a:xfrm>
        </p:spPr>
        <p:txBody>
          <a:bodyPr anchor="ctr">
            <a:normAutofit/>
          </a:bodyPr>
          <a:lstStyle/>
          <a:p>
            <a:r>
              <a:rPr lang="en-GB" sz="4200"/>
              <a:t>DISCUSSION</a:t>
            </a:r>
          </a:p>
        </p:txBody>
      </p:sp>
      <p:sp>
        <p:nvSpPr>
          <p:cNvPr id="11" name="Rectangle 10">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00260F2-BC87-03F0-627B-ED87E49EDE5C}"/>
              </a:ext>
            </a:extLst>
          </p:cNvPr>
          <p:cNvGraphicFramePr>
            <a:graphicFrameLocks noGrp="1"/>
          </p:cNvGraphicFramePr>
          <p:nvPr>
            <p:ph idx="1"/>
            <p:extLst>
              <p:ext uri="{D42A27DB-BD31-4B8C-83A1-F6EECF244321}">
                <p14:modId xmlns:p14="http://schemas.microsoft.com/office/powerpoint/2010/main" val="137738850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8286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39F2D-C98A-B7F1-0D1E-01D03AD6A34A}"/>
              </a:ext>
            </a:extLst>
          </p:cNvPr>
          <p:cNvSpPr>
            <a:spLocks noGrp="1"/>
          </p:cNvSpPr>
          <p:nvPr>
            <p:ph type="title"/>
          </p:nvPr>
        </p:nvSpPr>
        <p:spPr/>
        <p:txBody>
          <a:bodyPr vert="horz" lIns="91440" tIns="45720" rIns="91440" bIns="45720" rtlCol="0" anchor="b">
            <a:normAutofit/>
          </a:bodyPr>
          <a:lstStyle/>
          <a:p>
            <a:r>
              <a:rPr lang="en-US" sz="5600"/>
              <a:t>CONCLUSION</a:t>
            </a:r>
          </a:p>
        </p:txBody>
      </p:sp>
      <p:graphicFrame>
        <p:nvGraphicFramePr>
          <p:cNvPr id="9" name="Content Placeholder 2">
            <a:extLst>
              <a:ext uri="{FF2B5EF4-FFF2-40B4-BE49-F238E27FC236}">
                <a16:creationId xmlns:a16="http://schemas.microsoft.com/office/drawing/2014/main" id="{18D3AE63-ADC0-1A6D-6C8E-9EAD1F6DA2D2}"/>
              </a:ext>
            </a:extLst>
          </p:cNvPr>
          <p:cNvGraphicFramePr>
            <a:graphicFrameLocks noGrp="1"/>
          </p:cNvGraphicFramePr>
          <p:nvPr>
            <p:ph sz="half" idx="1"/>
            <p:extLst>
              <p:ext uri="{D42A27DB-BD31-4B8C-83A1-F6EECF244321}">
                <p14:modId xmlns:p14="http://schemas.microsoft.com/office/powerpoint/2010/main" val="569886694"/>
              </p:ext>
            </p:extLst>
          </p:nvPr>
        </p:nvGraphicFramePr>
        <p:xfrm>
          <a:off x="720436" y="1929383"/>
          <a:ext cx="5451764" cy="4859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6">
            <a:extLst>
              <a:ext uri="{FF2B5EF4-FFF2-40B4-BE49-F238E27FC236}">
                <a16:creationId xmlns:a16="http://schemas.microsoft.com/office/drawing/2014/main" id="{C66B1E56-AAC7-AD06-7B16-78D20DCE31E8}"/>
              </a:ext>
            </a:extLst>
          </p:cNvPr>
          <p:cNvSpPr>
            <a:spLocks noGrp="1"/>
          </p:cNvSpPr>
          <p:nvPr>
            <p:ph sz="half" idx="2"/>
          </p:nvPr>
        </p:nvSpPr>
        <p:spPr>
          <a:xfrm>
            <a:off x="6400800" y="2227096"/>
            <a:ext cx="4953000" cy="3954247"/>
          </a:xfrm>
        </p:spPr>
        <p:txBody>
          <a:bodyPr/>
          <a:lstStyle/>
          <a:p>
            <a:pPr marL="0" indent="0">
              <a:buNone/>
            </a:pPr>
            <a:r>
              <a:rPr lang="en-GB" dirty="0">
                <a:latin typeface="+mj-lt"/>
              </a:rPr>
              <a:t>FURTHER WORK</a:t>
            </a:r>
          </a:p>
          <a:p>
            <a:r>
              <a:rPr lang="en-GB" sz="2400" b="1" dirty="0"/>
              <a:t>Extend the current implementation to accommodate more organizations.</a:t>
            </a:r>
          </a:p>
          <a:p>
            <a:r>
              <a:rPr lang="en-GB" sz="2400" b="1" dirty="0"/>
              <a:t>Carry out analysis on other featured data that meets with industry standard.</a:t>
            </a:r>
          </a:p>
          <a:p>
            <a:r>
              <a:rPr lang="en-GB" sz="2400" b="1" dirty="0"/>
              <a:t>Research and implement use of non-fungible tokens(NFTs) for healthcare digital identity.</a:t>
            </a:r>
          </a:p>
          <a:p>
            <a:endParaRPr lang="en-GB" dirty="0"/>
          </a:p>
        </p:txBody>
      </p:sp>
    </p:spTree>
    <p:extLst>
      <p:ext uri="{BB962C8B-B14F-4D97-AF65-F5344CB8AC3E}">
        <p14:creationId xmlns:p14="http://schemas.microsoft.com/office/powerpoint/2010/main" val="1852794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202E7-31BA-C389-2E7E-DAAB1A3787FF}"/>
              </a:ext>
            </a:extLst>
          </p:cNvPr>
          <p:cNvSpPr>
            <a:spLocks noGrp="1"/>
          </p:cNvSpPr>
          <p:nvPr>
            <p:ph type="title"/>
          </p:nvPr>
        </p:nvSpPr>
        <p:spPr>
          <a:xfrm>
            <a:off x="635000" y="640823"/>
            <a:ext cx="3418659" cy="5583148"/>
          </a:xfrm>
        </p:spPr>
        <p:txBody>
          <a:bodyPr anchor="ctr">
            <a:normAutofit/>
          </a:bodyPr>
          <a:lstStyle/>
          <a:p>
            <a:r>
              <a:rPr lang="en-GB" sz="2400"/>
              <a:t>ACKNOWLEDGEMENTS</a:t>
            </a:r>
          </a:p>
        </p:txBody>
      </p:sp>
      <p:sp>
        <p:nvSpPr>
          <p:cNvPr id="16" name="Rectangle 15">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6B6A7E1-31E2-07DC-97AB-48593074CFE6}"/>
              </a:ext>
            </a:extLst>
          </p:cNvPr>
          <p:cNvGraphicFramePr>
            <a:graphicFrameLocks noGrp="1"/>
          </p:cNvGraphicFramePr>
          <p:nvPr>
            <p:ph idx="1"/>
            <p:extLst>
              <p:ext uri="{D42A27DB-BD31-4B8C-83A1-F6EECF244321}">
                <p14:modId xmlns:p14="http://schemas.microsoft.com/office/powerpoint/2010/main" val="415439971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877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48E233-5903-69A5-765D-08AF4E3E282D}"/>
              </a:ext>
            </a:extLst>
          </p:cNvPr>
          <p:cNvSpPr>
            <a:spLocks noGrp="1"/>
          </p:cNvSpPr>
          <p:nvPr>
            <p:ph type="title"/>
          </p:nvPr>
        </p:nvSpPr>
        <p:spPr>
          <a:xfrm>
            <a:off x="576072" y="238539"/>
            <a:ext cx="11018520" cy="1434415"/>
          </a:xfrm>
        </p:spPr>
        <p:txBody>
          <a:bodyPr anchor="b">
            <a:normAutofit/>
          </a:bodyPr>
          <a:lstStyle/>
          <a:p>
            <a:r>
              <a:rPr lang="en-GB" sz="7200"/>
              <a:t>REFERENCES</a:t>
            </a:r>
          </a:p>
        </p:txBody>
      </p:sp>
      <p:sp>
        <p:nvSpPr>
          <p:cNvPr id="1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F65D46"/>
          </a:solidFill>
          <a:ln w="38100" cap="rnd">
            <a:solidFill>
              <a:srgbClr val="F65D4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FF57F1-F7E1-8101-6258-F085F1C6D190}"/>
              </a:ext>
            </a:extLst>
          </p:cNvPr>
          <p:cNvSpPr>
            <a:spLocks noGrp="1"/>
          </p:cNvSpPr>
          <p:nvPr>
            <p:ph idx="1"/>
          </p:nvPr>
        </p:nvSpPr>
        <p:spPr>
          <a:xfrm>
            <a:off x="572493" y="1979480"/>
            <a:ext cx="6713552" cy="4763250"/>
          </a:xfrm>
        </p:spPr>
        <p:txBody>
          <a:bodyPr anchor="t">
            <a:normAutofit fontScale="92500" lnSpcReduction="10000"/>
          </a:bodyPr>
          <a:lstStyle/>
          <a:p>
            <a:r>
              <a:rPr lang="en-GB" b="1" i="1" dirty="0">
                <a:effectLst/>
                <a:ea typeface="Arial" panose="020B0604020202020204" pitchFamily="34" charset="0"/>
              </a:rPr>
              <a:t>Pros and Cons of Centralized and Decentralized Data Networks for Interoperability</a:t>
            </a:r>
            <a:r>
              <a:rPr lang="en-GB" b="1" dirty="0">
                <a:effectLst/>
                <a:ea typeface="Arial" panose="020B0604020202020204" pitchFamily="34" charset="0"/>
              </a:rPr>
              <a:t>, 2023</a:t>
            </a:r>
          </a:p>
          <a:p>
            <a:r>
              <a:rPr lang="en-GB" b="1" dirty="0">
                <a:effectLst/>
                <a:ea typeface="Arial" panose="020B0604020202020204" pitchFamily="34" charset="0"/>
                <a:hlinkClick r:id="rId2"/>
              </a:rPr>
              <a:t>https://cloudian.com/guides/hipaa-compliant-cloud-storage/health-data-management/</a:t>
            </a:r>
            <a:endParaRPr lang="en-GB" b="1" dirty="0">
              <a:effectLst/>
              <a:ea typeface="Arial" panose="020B0604020202020204" pitchFamily="34" charset="0"/>
            </a:endParaRPr>
          </a:p>
          <a:p>
            <a:r>
              <a:rPr lang="en-GB" b="1" dirty="0">
                <a:effectLst/>
                <a:ea typeface="Arial" panose="020B0604020202020204" pitchFamily="34" charset="0"/>
                <a:hlinkClick r:id="rId3"/>
              </a:rPr>
              <a:t>https://digital-transformation.hee.nhs.uk/building-a-digital-workforce/dart-ed/horizon-scanning/ai-and-digital-healthcare-technologies/framework-structure/health-data-management</a:t>
            </a:r>
            <a:endParaRPr lang="en-GB" b="1" dirty="0">
              <a:effectLst/>
              <a:ea typeface="Arial" panose="020B0604020202020204" pitchFamily="34" charset="0"/>
            </a:endParaRPr>
          </a:p>
          <a:p>
            <a:r>
              <a:rPr lang="en-GB" b="1" dirty="0">
                <a:effectLst/>
                <a:ea typeface="Arial" panose="020B0604020202020204" pitchFamily="34" charset="0"/>
                <a:hlinkClick r:id="rId4"/>
              </a:rPr>
              <a:t>https://hyperledger-fabric.readthedocs.io/en/release-2.5/network/network.html</a:t>
            </a:r>
            <a:endParaRPr lang="en-GB" b="1" dirty="0">
              <a:effectLst/>
              <a:ea typeface="Arial" panose="020B0604020202020204" pitchFamily="34" charset="0"/>
            </a:endParaRPr>
          </a:p>
          <a:p>
            <a:r>
              <a:rPr lang="en-GB" b="1" dirty="0">
                <a:effectLst/>
                <a:ea typeface="Arial" panose="020B0604020202020204" pitchFamily="34" charset="0"/>
                <a:hlinkClick r:id="rId5"/>
              </a:rPr>
              <a:t>https://www.healthdatamanagement.com/articles/why-theres-potential-to-use-decentralizing-identity-in-healthcare</a:t>
            </a:r>
            <a:endParaRPr lang="en-GB" b="1" dirty="0">
              <a:effectLst/>
              <a:ea typeface="Arial" panose="020B0604020202020204" pitchFamily="34" charset="0"/>
            </a:endParaRPr>
          </a:p>
          <a:p>
            <a:endParaRPr lang="en-GB" sz="2600" dirty="0"/>
          </a:p>
        </p:txBody>
      </p:sp>
      <p:pic>
        <p:nvPicPr>
          <p:cNvPr id="5" name="Picture 4">
            <a:extLst>
              <a:ext uri="{FF2B5EF4-FFF2-40B4-BE49-F238E27FC236}">
                <a16:creationId xmlns:a16="http://schemas.microsoft.com/office/drawing/2014/main" id="{2800CF09-74DA-7059-7D60-A14A6F84B10A}"/>
              </a:ext>
            </a:extLst>
          </p:cNvPr>
          <p:cNvPicPr>
            <a:picLocks noChangeAspect="1"/>
          </p:cNvPicPr>
          <p:nvPr/>
        </p:nvPicPr>
        <p:blipFill>
          <a:blip r:embed="rId6"/>
          <a:srcRect l="21269" r="14515" b="2"/>
          <a:stretch/>
        </p:blipFill>
        <p:spPr>
          <a:xfrm>
            <a:off x="7675658" y="2093976"/>
            <a:ext cx="3941064" cy="4096512"/>
          </a:xfrm>
          <a:prstGeom prst="rect">
            <a:avLst/>
          </a:prstGeom>
        </p:spPr>
      </p:pic>
    </p:spTree>
    <p:extLst>
      <p:ext uri="{BB962C8B-B14F-4D97-AF65-F5344CB8AC3E}">
        <p14:creationId xmlns:p14="http://schemas.microsoft.com/office/powerpoint/2010/main" val="2896522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8" name="Rectangle 1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5BE9E54-2435-F20E-5616-DAEC451AEB21}"/>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9600"/>
              <a:t>THANK YOU</a:t>
            </a:r>
          </a:p>
        </p:txBody>
      </p:sp>
      <p:sp>
        <p:nvSpPr>
          <p:cNvPr id="5" name="Text Placeholder 4">
            <a:extLst>
              <a:ext uri="{FF2B5EF4-FFF2-40B4-BE49-F238E27FC236}">
                <a16:creationId xmlns:a16="http://schemas.microsoft.com/office/drawing/2014/main" id="{055F035F-2D66-45E7-1B95-080B4B2968F3}"/>
              </a:ext>
            </a:extLst>
          </p:cNvPr>
          <p:cNvSpPr>
            <a:spLocks noGrp="1"/>
          </p:cNvSpPr>
          <p:nvPr>
            <p:ph type="body" idx="1"/>
          </p:nvPr>
        </p:nvSpPr>
        <p:spPr>
          <a:xfrm>
            <a:off x="5297760" y="4636008"/>
            <a:ext cx="6251111" cy="1572768"/>
          </a:xfrm>
        </p:spPr>
        <p:txBody>
          <a:bodyPr vert="horz" lIns="91440" tIns="45720" rIns="91440" bIns="45720" rtlCol="0">
            <a:normAutofit/>
          </a:bodyPr>
          <a:lstStyle/>
          <a:p>
            <a:r>
              <a:rPr lang="en-US" b="1" dirty="0">
                <a:solidFill>
                  <a:schemeClr val="tx1"/>
                </a:solidFill>
              </a:rPr>
              <a:t>Questions</a:t>
            </a:r>
          </a:p>
        </p:txBody>
      </p:sp>
      <p:sp>
        <p:nvSpPr>
          <p:cNvPr id="19"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EC9408"/>
          </a:solidFill>
          <a:ln w="38100" cap="rnd">
            <a:solidFill>
              <a:srgbClr val="EC940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Yellow question mark">
            <a:extLst>
              <a:ext uri="{FF2B5EF4-FFF2-40B4-BE49-F238E27FC236}">
                <a16:creationId xmlns:a16="http://schemas.microsoft.com/office/drawing/2014/main" id="{939F4584-4798-6B27-C1E6-2565FC7AEFA8}"/>
              </a:ext>
            </a:extLst>
          </p:cNvPr>
          <p:cNvPicPr>
            <a:picLocks noChangeAspect="1"/>
          </p:cNvPicPr>
          <p:nvPr/>
        </p:nvPicPr>
        <p:blipFill>
          <a:blip r:embed="rId2"/>
          <a:srcRect l="47101" r="1215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082324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F242BB-4D74-E9C5-64EE-F55B5DE85774}"/>
              </a:ext>
            </a:extLst>
          </p:cNvPr>
          <p:cNvSpPr>
            <a:spLocks noGrp="1"/>
          </p:cNvSpPr>
          <p:nvPr>
            <p:ph type="title"/>
          </p:nvPr>
        </p:nvSpPr>
        <p:spPr>
          <a:xfrm>
            <a:off x="5297762" y="329184"/>
            <a:ext cx="6251110" cy="1783080"/>
          </a:xfrm>
        </p:spPr>
        <p:txBody>
          <a:bodyPr anchor="b">
            <a:normAutofit/>
          </a:bodyPr>
          <a:lstStyle/>
          <a:p>
            <a:pPr>
              <a:lnSpc>
                <a:spcPct val="90000"/>
              </a:lnSpc>
            </a:pPr>
            <a:r>
              <a:rPr lang="en-GB" sz="6100" dirty="0"/>
              <a:t>BACKGROUND</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658EB6"/>
          </a:solidFill>
          <a:ln w="38100" cap="rnd">
            <a:solidFill>
              <a:srgbClr val="658EB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1A9E7F-B192-57A4-D482-1FAD3AD5B832}"/>
              </a:ext>
            </a:extLst>
          </p:cNvPr>
          <p:cNvSpPr>
            <a:spLocks noGrp="1"/>
          </p:cNvSpPr>
          <p:nvPr>
            <p:ph idx="1"/>
          </p:nvPr>
        </p:nvSpPr>
        <p:spPr>
          <a:xfrm>
            <a:off x="5412861" y="2706624"/>
            <a:ext cx="6251109" cy="3745280"/>
          </a:xfrm>
        </p:spPr>
        <p:txBody>
          <a:bodyPr>
            <a:normAutofit lnSpcReduction="10000"/>
          </a:bodyPr>
          <a:lstStyle/>
          <a:p>
            <a:pPr>
              <a:lnSpc>
                <a:spcPct val="100000"/>
              </a:lnSpc>
            </a:pPr>
            <a:r>
              <a:rPr lang="en-GB" sz="2400" b="1" dirty="0"/>
              <a:t>Health data (what is health data?)</a:t>
            </a:r>
          </a:p>
          <a:p>
            <a:pPr>
              <a:lnSpc>
                <a:spcPct val="100000"/>
              </a:lnSpc>
            </a:pPr>
            <a:r>
              <a:rPr lang="en-GB" sz="2400" b="1" dirty="0"/>
              <a:t>Decentralized vs  Centralized systems</a:t>
            </a:r>
          </a:p>
          <a:p>
            <a:pPr>
              <a:lnSpc>
                <a:spcPct val="100000"/>
              </a:lnSpc>
            </a:pPr>
            <a:r>
              <a:rPr lang="en-GB" sz="2400" b="1" dirty="0"/>
              <a:t>Challenges with health data management</a:t>
            </a:r>
          </a:p>
          <a:p>
            <a:pPr>
              <a:lnSpc>
                <a:spcPct val="100000"/>
              </a:lnSpc>
            </a:pPr>
            <a:r>
              <a:rPr lang="en-GB" sz="2400" b="1" dirty="0"/>
              <a:t>Data decentralization in healthcare</a:t>
            </a:r>
          </a:p>
          <a:p>
            <a:pPr>
              <a:lnSpc>
                <a:spcPct val="100000"/>
              </a:lnSpc>
            </a:pPr>
            <a:r>
              <a:rPr lang="en-GB" sz="2400" b="1" dirty="0"/>
              <a:t>Interoperability in Healthcare</a:t>
            </a:r>
          </a:p>
          <a:p>
            <a:pPr>
              <a:lnSpc>
                <a:spcPct val="100000"/>
              </a:lnSpc>
            </a:pPr>
            <a:r>
              <a:rPr lang="en-GB" sz="2400" b="1" dirty="0"/>
              <a:t>Importance of lineage-tracing for health data</a:t>
            </a:r>
          </a:p>
          <a:p>
            <a:pPr>
              <a:lnSpc>
                <a:spcPct val="100000"/>
              </a:lnSpc>
            </a:pPr>
            <a:r>
              <a:rPr lang="en-GB" sz="2400" b="1" dirty="0"/>
              <a:t>Blockchain – a decentralized ledger for health data</a:t>
            </a:r>
          </a:p>
          <a:p>
            <a:pPr>
              <a:lnSpc>
                <a:spcPct val="100000"/>
              </a:lnSpc>
            </a:pPr>
            <a:r>
              <a:rPr lang="en-GB" sz="2400" b="1" dirty="0"/>
              <a:t>Applications of blockchain across the health sector</a:t>
            </a:r>
          </a:p>
        </p:txBody>
      </p:sp>
      <p:pic>
        <p:nvPicPr>
          <p:cNvPr id="5" name="Picture 4" descr="A 3D pattern of ring shapes connected by lines">
            <a:extLst>
              <a:ext uri="{FF2B5EF4-FFF2-40B4-BE49-F238E27FC236}">
                <a16:creationId xmlns:a16="http://schemas.microsoft.com/office/drawing/2014/main" id="{191C004C-6846-D485-BD62-950C308E18F8}"/>
              </a:ext>
            </a:extLst>
          </p:cNvPr>
          <p:cNvPicPr>
            <a:picLocks noChangeAspect="1"/>
          </p:cNvPicPr>
          <p:nvPr/>
        </p:nvPicPr>
        <p:blipFill>
          <a:blip r:embed="rId2"/>
          <a:srcRect l="14539" r="4726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441575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4" name="Rectangle 33">
            <a:extLst>
              <a:ext uri="{FF2B5EF4-FFF2-40B4-BE49-F238E27FC236}">
                <a16:creationId xmlns:a16="http://schemas.microsoft.com/office/drawing/2014/main" id="{F1986942-C296-4809-BCD3-B7D3C6341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774E5-2218-A43B-418D-06D444491B44}"/>
              </a:ext>
            </a:extLst>
          </p:cNvPr>
          <p:cNvSpPr>
            <a:spLocks noGrp="1"/>
          </p:cNvSpPr>
          <p:nvPr>
            <p:ph type="title"/>
          </p:nvPr>
        </p:nvSpPr>
        <p:spPr>
          <a:xfrm>
            <a:off x="498538" y="568869"/>
            <a:ext cx="5595938" cy="3404615"/>
          </a:xfrm>
        </p:spPr>
        <p:txBody>
          <a:bodyPr vert="horz" lIns="91440" tIns="45720" rIns="91440" bIns="45720" rtlCol="0" anchor="b">
            <a:normAutofit fontScale="90000"/>
          </a:bodyPr>
          <a:lstStyle/>
          <a:p>
            <a:br>
              <a:rPr lang="en-US" sz="5600" dirty="0"/>
            </a:br>
            <a:r>
              <a:rPr lang="en-US" sz="3100" i="1" dirty="0"/>
              <a:t>What is health data?</a:t>
            </a:r>
            <a:br>
              <a:rPr lang="en-US" sz="6000" i="1" dirty="0"/>
            </a:br>
            <a:r>
              <a:rPr lang="en-US" sz="3200" b="1" dirty="0">
                <a:latin typeface="+mn-lt"/>
              </a:rPr>
              <a:t>- Data or information that relates to health</a:t>
            </a:r>
            <a:br>
              <a:rPr lang="en-US" sz="3200" b="1" dirty="0">
                <a:latin typeface="+mn-lt"/>
              </a:rPr>
            </a:br>
            <a:r>
              <a:rPr lang="en-US" sz="3200" b="1" dirty="0">
                <a:latin typeface="+mn-lt"/>
              </a:rPr>
              <a:t>- Patient data from healthcare providers</a:t>
            </a:r>
            <a:br>
              <a:rPr lang="en-US" sz="3200" b="1" dirty="0">
                <a:latin typeface="+mn-lt"/>
              </a:rPr>
            </a:br>
            <a:r>
              <a:rPr lang="en-US" sz="3200" b="1" dirty="0">
                <a:latin typeface="+mn-lt"/>
              </a:rPr>
              <a:t>- Travel data</a:t>
            </a:r>
            <a:br>
              <a:rPr lang="en-US" sz="3200" b="1" dirty="0">
                <a:latin typeface="+mn-lt"/>
              </a:rPr>
            </a:br>
            <a:r>
              <a:rPr lang="en-US" sz="3200" b="1" dirty="0">
                <a:latin typeface="+mn-lt"/>
              </a:rPr>
              <a:t>- Sensor data from devices</a:t>
            </a:r>
            <a:br>
              <a:rPr lang="en-US" sz="3200" b="1" dirty="0">
                <a:latin typeface="+mn-lt"/>
              </a:rPr>
            </a:br>
            <a:r>
              <a:rPr lang="en-US" sz="3200" b="1" dirty="0">
                <a:latin typeface="+mn-lt"/>
              </a:rPr>
              <a:t>- Medical Records</a:t>
            </a:r>
            <a:br>
              <a:rPr lang="en-US" sz="3200" b="1" dirty="0">
                <a:latin typeface="+mn-lt"/>
              </a:rPr>
            </a:br>
            <a:r>
              <a:rPr lang="en-US" sz="3200" b="1" dirty="0">
                <a:latin typeface="+mn-lt"/>
              </a:rPr>
              <a:t>- News feeds (about pandemics or endemics)</a:t>
            </a:r>
          </a:p>
        </p:txBody>
      </p:sp>
      <p:sp>
        <p:nvSpPr>
          <p:cNvPr id="6" name="Text Placeholder 5">
            <a:extLst>
              <a:ext uri="{FF2B5EF4-FFF2-40B4-BE49-F238E27FC236}">
                <a16:creationId xmlns:a16="http://schemas.microsoft.com/office/drawing/2014/main" id="{45118EA6-63D2-19B3-CCB1-0CB389F9CF21}"/>
              </a:ext>
            </a:extLst>
          </p:cNvPr>
          <p:cNvSpPr>
            <a:spLocks noGrp="1"/>
          </p:cNvSpPr>
          <p:nvPr>
            <p:ph type="body" idx="1"/>
          </p:nvPr>
        </p:nvSpPr>
        <p:spPr>
          <a:xfrm>
            <a:off x="498538" y="4055484"/>
            <a:ext cx="5595938" cy="2597758"/>
          </a:xfrm>
        </p:spPr>
        <p:txBody>
          <a:bodyPr vert="horz" lIns="91440" tIns="45720" rIns="91440" bIns="45720" rtlCol="0">
            <a:normAutofit fontScale="77500" lnSpcReduction="20000"/>
          </a:bodyPr>
          <a:lstStyle/>
          <a:p>
            <a:r>
              <a:rPr lang="en-GB" sz="2800" dirty="0">
                <a:latin typeface="+mj-lt"/>
              </a:rPr>
              <a:t>Centralized systems</a:t>
            </a:r>
          </a:p>
          <a:p>
            <a:r>
              <a:rPr lang="en-GB" sz="2200" dirty="0"/>
              <a:t>A centralized data system is controlled by a single authority and might pose several challenges to interoperability, including lack of transparency, stale data, less redundancy, and vulnerability to attacks.</a:t>
            </a:r>
          </a:p>
          <a:p>
            <a:r>
              <a:rPr lang="en-GB" sz="2800" dirty="0">
                <a:latin typeface="+mj-lt"/>
              </a:rPr>
              <a:t>Decentralized systems</a:t>
            </a:r>
          </a:p>
          <a:p>
            <a:r>
              <a:rPr lang="en-GB" sz="2000" dirty="0"/>
              <a:t>A decentralized data system is a type of system where each party manages their own information while still connecting to others and is said to be important to achieve genuine data fluidity, eliminating issues of trust by increasing transparency and data immutability</a:t>
            </a:r>
          </a:p>
        </p:txBody>
      </p:sp>
      <p:pic>
        <p:nvPicPr>
          <p:cNvPr id="25" name="Content Placeholder 5" descr="A diagram of data storage">
            <a:extLst>
              <a:ext uri="{FF2B5EF4-FFF2-40B4-BE49-F238E27FC236}">
                <a16:creationId xmlns:a16="http://schemas.microsoft.com/office/drawing/2014/main" id="{616EE323-46C2-420F-9337-86B614463B39}"/>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226563" y="3016458"/>
            <a:ext cx="5595938" cy="3553394"/>
          </a:xfrm>
          <a:prstGeom prst="rect">
            <a:avLst/>
          </a:prstGeom>
        </p:spPr>
      </p:pic>
      <p:sp>
        <p:nvSpPr>
          <p:cNvPr id="36" name="Rectangle 6">
            <a:extLst>
              <a:ext uri="{FF2B5EF4-FFF2-40B4-BE49-F238E27FC236}">
                <a16:creationId xmlns:a16="http://schemas.microsoft.com/office/drawing/2014/main" id="{35BC54F7-1315-4D6C-9420-A5BF0CDDB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7784" y="42521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D9C18"/>
          </a:solidFill>
          <a:ln w="38100" cap="rnd">
            <a:solidFill>
              <a:srgbClr val="FD9C1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Content Placeholder 26" descr="A diagram of medical data&#10;&#10;Description automatically generated">
            <a:extLst>
              <a:ext uri="{FF2B5EF4-FFF2-40B4-BE49-F238E27FC236}">
                <a16:creationId xmlns:a16="http://schemas.microsoft.com/office/drawing/2014/main" id="{05270F32-9CC5-E7B8-C85D-D67D4C5517B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26563" y="734419"/>
            <a:ext cx="5534092" cy="2075283"/>
          </a:xfrm>
          <a:prstGeom prst="rect">
            <a:avLst/>
          </a:prstGeom>
        </p:spPr>
      </p:pic>
    </p:spTree>
    <p:extLst>
      <p:ext uri="{BB962C8B-B14F-4D97-AF65-F5344CB8AC3E}">
        <p14:creationId xmlns:p14="http://schemas.microsoft.com/office/powerpoint/2010/main" val="1261801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5458631E-9160-1B2F-57A6-76DDB3383175}"/>
              </a:ext>
            </a:extLst>
          </p:cNvPr>
          <p:cNvSpPr>
            <a:spLocks noGrp="1"/>
          </p:cNvSpPr>
          <p:nvPr>
            <p:ph type="title"/>
          </p:nvPr>
        </p:nvSpPr>
        <p:spPr>
          <a:xfrm>
            <a:off x="635000" y="634029"/>
            <a:ext cx="10921640" cy="1314698"/>
          </a:xfrm>
        </p:spPr>
        <p:txBody>
          <a:bodyPr anchor="ctr">
            <a:normAutofit/>
          </a:bodyPr>
          <a:lstStyle/>
          <a:p>
            <a:pPr algn="ctr">
              <a:lnSpc>
                <a:spcPct val="90000"/>
              </a:lnSpc>
            </a:pPr>
            <a:r>
              <a:rPr lang="en-GB" sz="4000"/>
              <a:t>Current Challenges with health data management</a:t>
            </a:r>
          </a:p>
        </p:txBody>
      </p:sp>
      <p:sp>
        <p:nvSpPr>
          <p:cNvPr id="16" name="Rectangle 15">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Content Placeholder 7">
            <a:extLst>
              <a:ext uri="{FF2B5EF4-FFF2-40B4-BE49-F238E27FC236}">
                <a16:creationId xmlns:a16="http://schemas.microsoft.com/office/drawing/2014/main" id="{3985A9C4-5A4B-34B8-44BC-E90DD147430B}"/>
              </a:ext>
            </a:extLst>
          </p:cNvPr>
          <p:cNvGraphicFramePr>
            <a:graphicFrameLocks noGrp="1"/>
          </p:cNvGraphicFramePr>
          <p:nvPr>
            <p:ph idx="1"/>
            <p:extLst>
              <p:ext uri="{D42A27DB-BD31-4B8C-83A1-F6EECF244321}">
                <p14:modId xmlns:p14="http://schemas.microsoft.com/office/powerpoint/2010/main" val="3443684354"/>
              </p:ext>
            </p:extLst>
          </p:nvPr>
        </p:nvGraphicFramePr>
        <p:xfrm>
          <a:off x="583421" y="2316854"/>
          <a:ext cx="11371097" cy="43741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3162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5" name="Rectangle 24">
            <a:extLst>
              <a:ext uri="{FF2B5EF4-FFF2-40B4-BE49-F238E27FC236}">
                <a16:creationId xmlns:a16="http://schemas.microsoft.com/office/drawing/2014/main" id="{F1986942-C296-4809-BCD3-B7D3C6341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45118EA6-63D2-19B3-CCB1-0CB389F9CF21}"/>
              </a:ext>
            </a:extLst>
          </p:cNvPr>
          <p:cNvSpPr>
            <a:spLocks noGrp="1"/>
          </p:cNvSpPr>
          <p:nvPr>
            <p:ph type="body" idx="1"/>
          </p:nvPr>
        </p:nvSpPr>
        <p:spPr>
          <a:xfrm>
            <a:off x="506210" y="4456653"/>
            <a:ext cx="5595938" cy="2068180"/>
          </a:xfrm>
        </p:spPr>
        <p:txBody>
          <a:bodyPr vert="horz" lIns="91440" tIns="45720" rIns="91440" bIns="45720" rtlCol="0">
            <a:normAutofit fontScale="70000" lnSpcReduction="20000"/>
          </a:bodyPr>
          <a:lstStyle/>
          <a:p>
            <a:r>
              <a:rPr lang="en-US" sz="2400" dirty="0">
                <a:latin typeface="+mj-lt"/>
              </a:rPr>
              <a:t>Interoperability in Healthcare</a:t>
            </a:r>
          </a:p>
          <a:p>
            <a:pPr marL="457200" indent="-457200">
              <a:buFont typeface="Arial" panose="020B0604020202020204" pitchFamily="34" charset="0"/>
              <a:buChar char="•"/>
            </a:pPr>
            <a:r>
              <a:rPr lang="en-GB" sz="3000" dirty="0"/>
              <a:t>Ensuring interoperability of e-Health data can help facilitate improvements in general healthcare delivery.</a:t>
            </a:r>
          </a:p>
          <a:p>
            <a:pPr marL="457200" indent="-457200">
              <a:buFont typeface="Arial" panose="020B0604020202020204" pitchFamily="34" charset="0"/>
              <a:buChar char="•"/>
            </a:pPr>
            <a:r>
              <a:rPr lang="en-GB" sz="3000" dirty="0"/>
              <a:t>Some use case requiring interoperability with regards to health data include; EHR laboratory results, emergency scenarios, medication management, bio-surveillance (in case of a disease outbreak) and others.</a:t>
            </a:r>
          </a:p>
        </p:txBody>
      </p:sp>
      <p:pic>
        <p:nvPicPr>
          <p:cNvPr id="16" name="Content Placeholder 15" descr="A diagram of various medical icons&#10;&#10;Description automatically generated with medium confidence">
            <a:extLst>
              <a:ext uri="{FF2B5EF4-FFF2-40B4-BE49-F238E27FC236}">
                <a16:creationId xmlns:a16="http://schemas.microsoft.com/office/drawing/2014/main" id="{469E3EA9-22EE-664D-75E4-8578D143DD0A}"/>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7051508" y="3012962"/>
            <a:ext cx="4357710" cy="3475274"/>
          </a:xfrm>
          <a:prstGeom prst="rect">
            <a:avLst/>
          </a:prstGeom>
        </p:spPr>
      </p:pic>
      <p:sp>
        <p:nvSpPr>
          <p:cNvPr id="27" name="Rectangle 6">
            <a:extLst>
              <a:ext uri="{FF2B5EF4-FFF2-40B4-BE49-F238E27FC236}">
                <a16:creationId xmlns:a16="http://schemas.microsoft.com/office/drawing/2014/main" id="{35BC54F7-1315-4D6C-9420-A5BF0CDDB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7784" y="42521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3AE41"/>
          </a:solidFill>
          <a:ln w="38100" cap="rnd">
            <a:solidFill>
              <a:srgbClr val="F3AE4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17" descr="A diagram of a patient&#10;&#10;Description automatically generated">
            <a:extLst>
              <a:ext uri="{FF2B5EF4-FFF2-40B4-BE49-F238E27FC236}">
                <a16:creationId xmlns:a16="http://schemas.microsoft.com/office/drawing/2014/main" id="{073E9826-343E-DC83-5C9E-F30E199B636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00875" y="484631"/>
            <a:ext cx="4633341" cy="2307059"/>
          </a:xfrm>
          <a:prstGeom prst="rect">
            <a:avLst/>
          </a:prstGeom>
        </p:spPr>
      </p:pic>
      <p:sp>
        <p:nvSpPr>
          <p:cNvPr id="20" name="Text Placeholder 5">
            <a:extLst>
              <a:ext uri="{FF2B5EF4-FFF2-40B4-BE49-F238E27FC236}">
                <a16:creationId xmlns:a16="http://schemas.microsoft.com/office/drawing/2014/main" id="{7EDE9F4A-299F-587C-2A4F-9903B48DD81C}"/>
              </a:ext>
            </a:extLst>
          </p:cNvPr>
          <p:cNvSpPr txBox="1">
            <a:spLocks/>
          </p:cNvSpPr>
          <p:nvPr/>
        </p:nvSpPr>
        <p:spPr>
          <a:xfrm>
            <a:off x="325369" y="241223"/>
            <a:ext cx="5776779" cy="3833940"/>
          </a:xfrm>
          <a:prstGeom prst="rect">
            <a:avLst/>
          </a:prstGeom>
        </p:spPr>
        <p:txBody>
          <a:bodyPr vert="horz" lIns="91440" tIns="45720" rIns="91440" bIns="45720" rtlCol="0" anchor="b">
            <a:normAutofit/>
          </a:bodyPr>
          <a:lstStyle>
            <a:lvl1pPr marL="0" indent="0" algn="l" defTabSz="914400" rtl="0" eaLnBrk="1" latinLnBrk="0" hangingPunct="1">
              <a:lnSpc>
                <a:spcPct val="110000"/>
              </a:lnSpc>
              <a:spcBef>
                <a:spcPts val="1000"/>
              </a:spcBef>
              <a:buFont typeface="Arial" panose="020B0604020202020204" pitchFamily="34" charset="0"/>
              <a:buNone/>
              <a:defRPr sz="3600" b="1" kern="1200">
                <a:solidFill>
                  <a:schemeClr val="tx1"/>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400" dirty="0">
                <a:latin typeface="+mj-lt"/>
              </a:rPr>
              <a:t>DATA DECENTRALIZATION IN HEALTHCARE</a:t>
            </a:r>
          </a:p>
          <a:p>
            <a:pPr marL="342900" indent="-342900">
              <a:buFont typeface="Arial" panose="020B0604020202020204" pitchFamily="34" charset="0"/>
              <a:buChar char="•"/>
            </a:pPr>
            <a:r>
              <a:rPr lang="en-GB" sz="2100" dirty="0">
                <a:effectLst/>
                <a:ea typeface="Aptos" panose="020B0004020202020204" pitchFamily="34" charset="0"/>
                <a:cs typeface="Times New Roman" panose="02020603050405020304" pitchFamily="18" charset="0"/>
              </a:rPr>
              <a:t>Siloed electronic health records (EHRs) limits support for the patient across transitions of care, longitudinal analyses and public health research.</a:t>
            </a:r>
          </a:p>
          <a:p>
            <a:pPr marL="342900" indent="-342900">
              <a:buFont typeface="Arial" panose="020B0604020202020204" pitchFamily="34" charset="0"/>
              <a:buChar char="•"/>
            </a:pPr>
            <a:r>
              <a:rPr lang="en-GB" sz="2100" dirty="0">
                <a:ea typeface="Aptos" panose="020B0004020202020204" pitchFamily="34" charset="0"/>
                <a:cs typeface="Times New Roman" panose="02020603050405020304" pitchFamily="18" charset="0"/>
              </a:rPr>
              <a:t>A</a:t>
            </a:r>
            <a:r>
              <a:rPr lang="en-GB" sz="2100" dirty="0">
                <a:effectLst/>
                <a:ea typeface="Aptos" panose="020B0004020202020204" pitchFamily="34" charset="0"/>
                <a:cs typeface="Times New Roman" panose="02020603050405020304" pitchFamily="18" charset="0"/>
              </a:rPr>
              <a:t> decentralized (and distributed) model helps with storage, information retrieval and access control as well as with efficient processing of health data.</a:t>
            </a:r>
          </a:p>
          <a:p>
            <a:pPr marL="342900" indent="-342900">
              <a:buFont typeface="Arial" panose="020B0604020202020204" pitchFamily="34" charset="0"/>
              <a:buChar char="•"/>
            </a:pPr>
            <a:r>
              <a:rPr lang="en-GB" sz="2100" dirty="0"/>
              <a:t>To achieve interoperability within healthcare, standards that represents clinical data need to be set, having a reproducible, consistent format for identifying patients moved amongst different providers with the assurance of privacy being factored</a:t>
            </a:r>
            <a:r>
              <a:rPr lang="en-GB" sz="2100" dirty="0">
                <a:cs typeface="Times New Roman" panose="02020603050405020304" pitchFamily="18" charset="0"/>
              </a:rPr>
              <a:t>.</a:t>
            </a:r>
            <a:endParaRPr lang="en-US" sz="2100" dirty="0"/>
          </a:p>
        </p:txBody>
      </p:sp>
    </p:spTree>
    <p:extLst>
      <p:ext uri="{BB962C8B-B14F-4D97-AF65-F5344CB8AC3E}">
        <p14:creationId xmlns:p14="http://schemas.microsoft.com/office/powerpoint/2010/main" val="3095900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4" name="Rectangle 2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774E5-2218-A43B-418D-06D444491B44}"/>
              </a:ext>
            </a:extLst>
          </p:cNvPr>
          <p:cNvSpPr>
            <a:spLocks noGrp="1"/>
          </p:cNvSpPr>
          <p:nvPr>
            <p:ph type="title"/>
          </p:nvPr>
        </p:nvSpPr>
        <p:spPr>
          <a:xfrm>
            <a:off x="426718" y="597689"/>
            <a:ext cx="4184073" cy="1497117"/>
          </a:xfrm>
        </p:spPr>
        <p:txBody>
          <a:bodyPr vert="horz" lIns="91440" tIns="45720" rIns="91440" bIns="45720" rtlCol="0" anchor="b">
            <a:normAutofit fontScale="90000"/>
          </a:bodyPr>
          <a:lstStyle/>
          <a:p>
            <a:pPr>
              <a:lnSpc>
                <a:spcPct val="90000"/>
              </a:lnSpc>
            </a:pPr>
            <a:r>
              <a:rPr lang="en-US" sz="2600" dirty="0"/>
              <a:t>HEALTH DATA PROVENANCE </a:t>
            </a:r>
            <a:br>
              <a:rPr lang="en-US" sz="2600" dirty="0"/>
            </a:br>
            <a:r>
              <a:rPr lang="en-US" sz="2600" dirty="0"/>
              <a:t>(the importance of lineage-tracing for health data)</a:t>
            </a:r>
          </a:p>
        </p:txBody>
      </p:sp>
      <p:sp>
        <p:nvSpPr>
          <p:cNvPr id="26"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FE9F0C"/>
          </a:solidFill>
          <a:ln w="38100" cap="rnd">
            <a:solidFill>
              <a:srgbClr val="FE9F0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18A7523-1F6C-B19B-F9C0-900E172AB206}"/>
              </a:ext>
            </a:extLst>
          </p:cNvPr>
          <p:cNvSpPr>
            <a:spLocks noGrp="1"/>
          </p:cNvSpPr>
          <p:nvPr>
            <p:ph type="body" sz="half" idx="2"/>
          </p:nvPr>
        </p:nvSpPr>
        <p:spPr>
          <a:xfrm>
            <a:off x="426718" y="2796401"/>
            <a:ext cx="3901442" cy="3680322"/>
          </a:xfrm>
        </p:spPr>
        <p:txBody>
          <a:bodyPr vert="horz" lIns="91440" tIns="45720" rIns="91440" bIns="45720" rtlCol="0" anchor="t">
            <a:normAutofit fontScale="92500" lnSpcReduction="20000"/>
          </a:bodyPr>
          <a:lstStyle/>
          <a:p>
            <a:pPr indent="-228600">
              <a:buFont typeface="Arial" panose="020B0604020202020204" pitchFamily="34" charset="0"/>
              <a:buChar char="•"/>
            </a:pPr>
            <a:r>
              <a:rPr lang="en-GB" sz="2400" b="1" dirty="0"/>
              <a:t>Data provenance is referred to as a documented trail that accounts for the origin of a piece of data and where it has moved from to where it is presently.</a:t>
            </a:r>
          </a:p>
          <a:p>
            <a:pPr indent="-228600">
              <a:buFont typeface="Arial" panose="020B0604020202020204" pitchFamily="34" charset="0"/>
              <a:buChar char="•"/>
            </a:pPr>
            <a:r>
              <a:rPr lang="en-GB" sz="2400" b="1" dirty="0"/>
              <a:t>Data provenance is an important characteristic of health data systems that helps support the assessment of data quality by providing an audit-trail available at each process in time (tracking health information over its lifecycle).</a:t>
            </a:r>
          </a:p>
          <a:p>
            <a:pPr indent="-228600">
              <a:buFont typeface="Arial" panose="020B0604020202020204" pitchFamily="34" charset="0"/>
              <a:buChar char="•"/>
            </a:pPr>
            <a:r>
              <a:rPr lang="en-GB" sz="2400" b="1" dirty="0"/>
              <a:t>It also helps with the continuous monitoring of various aspects of patients’ health as they go about their everyday activities for mobile health apps and devices.</a:t>
            </a:r>
            <a:endParaRPr lang="en-US" sz="2400" b="1" dirty="0"/>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8" name="Ink 2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17" name="Content Placeholder 16" descr="A diagram of data storage&#10;&#10;Description automatically generated">
            <a:extLst>
              <a:ext uri="{FF2B5EF4-FFF2-40B4-BE49-F238E27FC236}">
                <a16:creationId xmlns:a16="http://schemas.microsoft.com/office/drawing/2014/main" id="{23C1E97F-5726-4A65-B258-DFC0F65ABBF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654296" y="1323366"/>
            <a:ext cx="6903720" cy="4211267"/>
          </a:xfrm>
          <a:prstGeom prst="rect">
            <a:avLst/>
          </a:prstGeom>
        </p:spPr>
      </p:pic>
    </p:spTree>
    <p:extLst>
      <p:ext uri="{BB962C8B-B14F-4D97-AF65-F5344CB8AC3E}">
        <p14:creationId xmlns:p14="http://schemas.microsoft.com/office/powerpoint/2010/main" val="3449121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61" name="Rectangle 60">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A11884-E4D2-C76E-0E27-0C031DF42879}"/>
              </a:ext>
            </a:extLst>
          </p:cNvPr>
          <p:cNvSpPr>
            <a:spLocks noGrp="1"/>
          </p:cNvSpPr>
          <p:nvPr>
            <p:ph type="title"/>
          </p:nvPr>
        </p:nvSpPr>
        <p:spPr>
          <a:xfrm>
            <a:off x="640080" y="329184"/>
            <a:ext cx="5553157" cy="1971458"/>
          </a:xfrm>
        </p:spPr>
        <p:txBody>
          <a:bodyPr vert="horz" lIns="91440" tIns="45720" rIns="91440" bIns="45720" rtlCol="0" anchor="b">
            <a:normAutofit fontScale="90000"/>
          </a:bodyPr>
          <a:lstStyle/>
          <a:p>
            <a:pPr>
              <a:lnSpc>
                <a:spcPct val="90000"/>
              </a:lnSpc>
            </a:pPr>
            <a:r>
              <a:rPr lang="en-US" sz="2900" b="1" dirty="0"/>
              <a:t>BLOCKCHAIN</a:t>
            </a:r>
            <a:r>
              <a:rPr lang="en-US" sz="2900" dirty="0"/>
              <a:t> </a:t>
            </a:r>
            <a:br>
              <a:rPr lang="en-US" sz="2900" dirty="0"/>
            </a:br>
            <a:br>
              <a:rPr lang="en-US" sz="2900" dirty="0"/>
            </a:br>
            <a:r>
              <a:rPr lang="en-US" sz="2900" dirty="0"/>
              <a:t>A decentralized ledger for health data.</a:t>
            </a:r>
            <a:br>
              <a:rPr lang="en-US" sz="2900" dirty="0"/>
            </a:br>
            <a:endParaRPr lang="en-US" sz="2900" dirty="0"/>
          </a:p>
        </p:txBody>
      </p:sp>
      <p:sp>
        <p:nvSpPr>
          <p:cNvPr id="63"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DBF4B"/>
          </a:solidFill>
          <a:ln w="38100" cap="rnd">
            <a:solidFill>
              <a:srgbClr val="FDBF4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AAB22279-41CB-E0D6-CA96-C624ECF8BFEB}"/>
              </a:ext>
            </a:extLst>
          </p:cNvPr>
          <p:cNvSpPr>
            <a:spLocks noGrp="1"/>
          </p:cNvSpPr>
          <p:nvPr>
            <p:ph type="body" sz="half" idx="2"/>
          </p:nvPr>
        </p:nvSpPr>
        <p:spPr>
          <a:xfrm>
            <a:off x="640080" y="2706624"/>
            <a:ext cx="5553157" cy="3483864"/>
          </a:xfrm>
        </p:spPr>
        <p:txBody>
          <a:bodyPr vert="horz" lIns="91440" tIns="45720" rIns="91440" bIns="45720" rtlCol="0">
            <a:normAutofit/>
          </a:bodyPr>
          <a:lstStyle/>
          <a:p>
            <a:pPr indent="-228600">
              <a:lnSpc>
                <a:spcPct val="100000"/>
              </a:lnSpc>
              <a:buFont typeface="Arial" panose="020B0604020202020204" pitchFamily="34" charset="0"/>
              <a:buChar char="•"/>
            </a:pPr>
            <a:r>
              <a:rPr lang="en-US" sz="2700" b="1" dirty="0"/>
              <a:t>Blockchain is an immutable ledger that stores data or metadata in a decentralized fashion.</a:t>
            </a:r>
          </a:p>
          <a:p>
            <a:pPr indent="-228600">
              <a:lnSpc>
                <a:spcPct val="100000"/>
              </a:lnSpc>
              <a:buFont typeface="Arial" panose="020B0604020202020204" pitchFamily="34" charset="0"/>
              <a:buChar char="•"/>
            </a:pPr>
            <a:r>
              <a:rPr lang="en-US" sz="2700" b="1" dirty="0"/>
              <a:t>The blockchain technology can be leveraged in healthcare to manage health data challenges such as security, privacy, trust, accessibility, and others.</a:t>
            </a:r>
          </a:p>
          <a:p>
            <a:pPr indent="-228600">
              <a:lnSpc>
                <a:spcPct val="100000"/>
              </a:lnSpc>
              <a:buFont typeface="Arial" panose="020B0604020202020204" pitchFamily="34" charset="0"/>
              <a:buChar char="•"/>
            </a:pPr>
            <a:r>
              <a:rPr lang="en-US" sz="2700" b="1" dirty="0"/>
              <a:t>Blockchain as a decentralized system improves interoperability within healthcare.</a:t>
            </a:r>
          </a:p>
        </p:txBody>
      </p:sp>
      <p:pic>
        <p:nvPicPr>
          <p:cNvPr id="8" name="Picture 7" descr="A diagram of a medical procedure&#10;&#10;Description automatically generated">
            <a:extLst>
              <a:ext uri="{FF2B5EF4-FFF2-40B4-BE49-F238E27FC236}">
                <a16:creationId xmlns:a16="http://schemas.microsoft.com/office/drawing/2014/main" id="{6FD165B5-5CA3-8310-4750-16AD0EC48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238" y="3518847"/>
            <a:ext cx="5877784" cy="3154012"/>
          </a:xfrm>
          <a:prstGeom prst="rect">
            <a:avLst/>
          </a:prstGeom>
        </p:spPr>
      </p:pic>
      <p:pic>
        <p:nvPicPr>
          <p:cNvPr id="5" name="Picture 4" descr="A diagram of blockchain work&#10;&#10;Description automatically generated">
            <a:extLst>
              <a:ext uri="{FF2B5EF4-FFF2-40B4-BE49-F238E27FC236}">
                <a16:creationId xmlns:a16="http://schemas.microsoft.com/office/drawing/2014/main" id="{D13FEF05-D8D9-3DBB-76FB-D167FF39E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237" y="462676"/>
            <a:ext cx="5877784" cy="2938892"/>
          </a:xfrm>
          <a:prstGeom prst="rect">
            <a:avLst/>
          </a:prstGeom>
        </p:spPr>
      </p:pic>
    </p:spTree>
    <p:extLst>
      <p:ext uri="{BB962C8B-B14F-4D97-AF65-F5344CB8AC3E}">
        <p14:creationId xmlns:p14="http://schemas.microsoft.com/office/powerpoint/2010/main" val="1132346615"/>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emplate>TM04033921[[fn=Damask]]</Template>
  <TotalTime>0</TotalTime>
  <Words>2015</Words>
  <Application>Microsoft Office PowerPoint</Application>
  <PresentationFormat>Widescreen</PresentationFormat>
  <Paragraphs>168</Paragraphs>
  <Slides>36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Aptos</vt:lpstr>
      <vt:lpstr>Arial</vt:lpstr>
      <vt:lpstr>Modern Love</vt:lpstr>
      <vt:lpstr>The Hand</vt:lpstr>
      <vt:lpstr>Times New Roman</vt:lpstr>
      <vt:lpstr>SketchyVTI</vt:lpstr>
      <vt:lpstr>IMPROVING HEALTH DATA DECENTRALIZATION, INTEROPERABILITY AND PROVENANCE: A PROOF OF CONCEPT USING AMAZON MANAGED BLOCKCHAIN</vt:lpstr>
      <vt:lpstr>AGENDA</vt:lpstr>
      <vt:lpstr>RESEARCH QUESTIONS &amp; OBJECTIVES</vt:lpstr>
      <vt:lpstr>BACKGROUND</vt:lpstr>
      <vt:lpstr> What is health data? - Data or information that relates to health - Patient data from healthcare providers - Travel data - Sensor data from devices - Medical Records - News feeds (about pandemics or endemics)</vt:lpstr>
      <vt:lpstr>Current Challenges with health data management</vt:lpstr>
      <vt:lpstr>PowerPoint Presentation</vt:lpstr>
      <vt:lpstr>HEALTH DATA PROVENANCE  (the importance of lineage-tracing for health data)</vt:lpstr>
      <vt:lpstr>BLOCKCHAIN   A decentralized ledger for health data. </vt:lpstr>
      <vt:lpstr>Applications of blockchain across the health sector</vt:lpstr>
      <vt:lpstr>LITERATURE REVIEW</vt:lpstr>
      <vt:lpstr>Survey by Deloitte</vt:lpstr>
      <vt:lpstr>HEALTH DATA MANAGEMENT WITHIN NHS</vt:lpstr>
      <vt:lpstr>Cloudian</vt:lpstr>
      <vt:lpstr>Applications for decentralized health data systems</vt:lpstr>
      <vt:lpstr>MedRec with a free mobile app to manage health data</vt:lpstr>
      <vt:lpstr>HealChain</vt:lpstr>
      <vt:lpstr>METHODOLOGY</vt:lpstr>
      <vt:lpstr>Amazon Managed Blockchain (AMB)</vt:lpstr>
      <vt:lpstr>Proof-of-Concept (PoC) Blockchain-backed Health data (RxVault)</vt:lpstr>
      <vt:lpstr>Architecture of RxVault</vt:lpstr>
      <vt:lpstr>Modules and Functionalities</vt:lpstr>
      <vt:lpstr>RESULTS</vt:lpstr>
      <vt:lpstr>RxVault Demo</vt:lpstr>
      <vt:lpstr>Dataset Description and data preparation</vt:lpstr>
      <vt:lpstr>PowerPoint Presentation</vt:lpstr>
      <vt:lpstr>Health data analytics over the blockchain</vt:lpstr>
      <vt:lpstr>Laboratory tests by Admission type</vt:lpstr>
      <vt:lpstr>Length of Stay Analysis</vt:lpstr>
      <vt:lpstr>Medication Administration Time Analysis</vt:lpstr>
      <vt:lpstr>Patient Transfer Pattern Analysis</vt:lpstr>
      <vt:lpstr>DISCUSSION</vt:lpstr>
      <vt:lpstr>CONCLUSION</vt:lpstr>
      <vt:lpstr>ACKNOWLEDGEMENTS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Tolulope Orina</dc:creator>
  <cp:lastModifiedBy>Tolulope Orina</cp:lastModifiedBy>
  <cp:revision>21</cp:revision>
  <dcterms:created xsi:type="dcterms:W3CDTF">2024-09-04T18:33:26Z</dcterms:created>
  <dcterms:modified xsi:type="dcterms:W3CDTF">2024-09-23T11:07:59Z</dcterms:modified>
</cp:coreProperties>
</file>